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9"/>
  </p:notesMasterIdLst>
  <p:sldIdLst>
    <p:sldId id="264" r:id="rId2"/>
    <p:sldId id="634" r:id="rId3"/>
    <p:sldId id="645" r:id="rId4"/>
    <p:sldId id="283" r:id="rId5"/>
    <p:sldId id="266" r:id="rId6"/>
    <p:sldId id="647" r:id="rId7"/>
    <p:sldId id="495" r:id="rId8"/>
    <p:sldId id="406" r:id="rId9"/>
    <p:sldId id="646" r:id="rId10"/>
    <p:sldId id="360" r:id="rId11"/>
    <p:sldId id="648" r:id="rId12"/>
    <p:sldId id="273" r:id="rId13"/>
    <p:sldId id="274" r:id="rId14"/>
    <p:sldId id="275" r:id="rId15"/>
    <p:sldId id="276" r:id="rId16"/>
    <p:sldId id="277" r:id="rId17"/>
    <p:sldId id="299" r:id="rId18"/>
  </p:sldIdLst>
  <p:sldSz cx="12192000" cy="6858000"/>
  <p:notesSz cx="6858000" cy="9144000"/>
  <p:defaultTextStyle>
    <a:defPPr>
      <a:defRPr lang="ar-EG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DF7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 snapToGrid="0">
      <p:cViewPr varScale="1">
        <p:scale>
          <a:sx n="68" d="100"/>
          <a:sy n="68" d="100"/>
        </p:scale>
        <p:origin x="79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03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EG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080287C9-AD56-4E31-9F8A-FC4887743660}" type="datetimeFigureOut">
              <a:rPr lang="ar-EG" smtClean="0"/>
              <a:t>16/08/1441</a:t>
            </a:fld>
            <a:endParaRPr lang="ar-EG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EG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EG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EG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5CE3B460-5890-42BC-8B30-EAB2A186C740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6348463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7939DB54-16E4-4773-B28B-F74093765E1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  <a:endParaRPr lang="ar-EG"/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26DEBF25-3930-400A-BFDE-B489B6D7955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  <a:endParaRPr lang="ar-EG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A323B3FB-6F6A-4EFC-A23C-B396666642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722AE-469F-4134-BA64-FE6D08BD8EB1}" type="datetimeFigureOut">
              <a:rPr lang="ar-EG" smtClean="0"/>
              <a:t>16/08/1441</a:t>
            </a:fld>
            <a:endParaRPr lang="ar-EG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D359E3CF-3801-48A4-895B-C3C9700EF9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AEA14E4E-C2D9-4D2B-A6F7-F0868D3870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3FA22-78E3-47CE-A76B-F8B5C5ECF3EA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6153668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DFB59BF-0569-4A0A-A120-782B4C0394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ar-EG"/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4C8BD732-B7A4-458A-AAFF-ABF56B4F01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EG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3F4E71D4-6DFC-4E7E-9B31-417EF36299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722AE-469F-4134-BA64-FE6D08BD8EB1}" type="datetimeFigureOut">
              <a:rPr lang="ar-EG" smtClean="0"/>
              <a:t>16/08/1441</a:t>
            </a:fld>
            <a:endParaRPr lang="ar-EG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E1B2DDA0-19EF-4047-92C0-73EE032BEE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48BFA551-2718-4669-960A-DC28280706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3FA22-78E3-47CE-A76B-F8B5C5ECF3EA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41212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5F83BC33-7B30-4A04-A049-7D53821D08C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  <a:endParaRPr lang="ar-EG"/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09E895B5-CD81-4890-8722-8176A59A33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EG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2E4FF981-141C-4D39-A7B7-2FA2A1469C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722AE-469F-4134-BA64-FE6D08BD8EB1}" type="datetimeFigureOut">
              <a:rPr lang="ar-EG" smtClean="0"/>
              <a:t>16/08/1441</a:t>
            </a:fld>
            <a:endParaRPr lang="ar-EG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937BBDBB-3D74-4288-AE3D-153FFB7C01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EE259D7D-80FF-4A03-96D1-01D1C1CC97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3FA22-78E3-47CE-A76B-F8B5C5ECF3EA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9359782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>
  <p:cSld name="عنوان ومحتوى فوق ن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10363200" cy="1981200"/>
          </a:xfrm>
        </p:spPr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914400" y="4114800"/>
            <a:ext cx="10363200" cy="1981200"/>
          </a:xfrm>
        </p:spPr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344F633-BFD3-46D4-98E4-F5CAC04FA9E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4F1B8B7-4B59-45E7-8310-8BB17EABB49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542CDAA-61A4-44D4-B4C1-2116C7D5683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6681EC-8F51-4117-8712-90B5A8C5FC0A}" type="slidenum">
              <a:rPr lang="ar-SA" altLang="ar-EG"/>
              <a:pPr/>
              <a:t>‹#›</a:t>
            </a:fld>
            <a:endParaRPr lang="en-US" altLang="ar-EG"/>
          </a:p>
        </p:txBody>
      </p:sp>
    </p:spTree>
    <p:extLst>
      <p:ext uri="{BB962C8B-B14F-4D97-AF65-F5344CB8AC3E}">
        <p14:creationId xmlns:p14="http://schemas.microsoft.com/office/powerpoint/2010/main" val="21646290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09B9129A-7F75-4445-AC6D-F464FE3538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ar-EG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7E1FB5EF-AF0E-4248-8B28-28D98DD108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EG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45F3F43D-AEBA-4876-908B-C7BCEC49EC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722AE-469F-4134-BA64-FE6D08BD8EB1}" type="datetimeFigureOut">
              <a:rPr lang="ar-EG" smtClean="0"/>
              <a:t>16/08/1441</a:t>
            </a:fld>
            <a:endParaRPr lang="ar-EG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95AB2308-84F2-4EF8-BB2B-DEFEFDD7D6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56EC8A27-CD59-4AC7-A08B-2CB38B8EE8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3FA22-78E3-47CE-A76B-F8B5C5ECF3EA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9747180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9E5351D-87FB-4C61-BBB4-4ACB5E1AAB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  <a:endParaRPr lang="ar-EG"/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7B68090B-B035-48FC-8F9B-21A922358A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A75FA738-D219-48DA-AE58-93D4F4981D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722AE-469F-4134-BA64-FE6D08BD8EB1}" type="datetimeFigureOut">
              <a:rPr lang="ar-EG" smtClean="0"/>
              <a:t>16/08/1441</a:t>
            </a:fld>
            <a:endParaRPr lang="ar-EG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4BE194E2-77FA-4D39-AB2E-0767B3B767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4EB0DAFB-26CD-43E8-B81E-8CFB500FD9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3FA22-78E3-47CE-A76B-F8B5C5ECF3EA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226476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F801CF5F-5DCD-43F8-A11D-4ACBC98463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ar-EG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2A98EBD1-E291-44CB-B936-B8A015A0C69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EG"/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785B3157-27E7-47BB-AD58-8001F8E173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EG"/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AB0DF169-0608-49E7-BC7F-D881CB3D93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722AE-469F-4134-BA64-FE6D08BD8EB1}" type="datetimeFigureOut">
              <a:rPr lang="ar-EG" smtClean="0"/>
              <a:t>16/08/1441</a:t>
            </a:fld>
            <a:endParaRPr lang="ar-EG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8F4F1FAB-D419-4C4F-9E46-9358B77EC6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DD862FB8-FFC2-4BE3-AD49-7D3DE28916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3FA22-78E3-47CE-A76B-F8B5C5ECF3EA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4404687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FFC70475-FE4D-4739-91CD-7841AC85EE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  <a:endParaRPr lang="ar-EG"/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4C541B94-D1BF-4AF1-9F5F-690C976597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04499B44-7598-45A8-932D-A9EF006712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EG"/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CBF8FF7D-728F-404E-B28A-BC5758B00F7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B6B51C2C-28F8-4F24-8F6C-0C192797660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EG"/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180DA555-DF53-43EC-BD47-1B72A12623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722AE-469F-4134-BA64-FE6D08BD8EB1}" type="datetimeFigureOut">
              <a:rPr lang="ar-EG" smtClean="0"/>
              <a:t>16/08/1441</a:t>
            </a:fld>
            <a:endParaRPr lang="ar-EG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7DBF9B2A-2E12-4FFD-939B-4B0BCD8482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D431613E-0274-4727-9FC4-AE3BF54FCC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3FA22-78E3-47CE-A76B-F8B5C5ECF3EA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8568467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53EE5F42-19FB-45B7-B242-12F5DE4D79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ar-EG"/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0CB7E9F6-02D8-49D3-AF2F-EDDD1CE87F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722AE-469F-4134-BA64-FE6D08BD8EB1}" type="datetimeFigureOut">
              <a:rPr lang="ar-EG" smtClean="0"/>
              <a:t>16/08/1441</a:t>
            </a:fld>
            <a:endParaRPr lang="ar-EG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B290AB93-5564-449A-9843-7614BCF156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889B0B98-CDD5-4189-9AAB-62905D9D5E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3FA22-78E3-47CE-A76B-F8B5C5ECF3EA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9465763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72CA59BA-3940-4745-8817-6DDA1FA7B4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722AE-469F-4134-BA64-FE6D08BD8EB1}" type="datetimeFigureOut">
              <a:rPr lang="ar-EG" smtClean="0"/>
              <a:t>16/08/1441</a:t>
            </a:fld>
            <a:endParaRPr lang="ar-EG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B7FCC9E3-0A4D-4D14-BF83-62569F616C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091D303B-7521-4163-9CFE-E2E73D143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3FA22-78E3-47CE-A76B-F8B5C5ECF3EA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6232270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2945834A-D47E-400B-8DE9-9D79E6B69A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  <a:endParaRPr lang="ar-EG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F3ADCD15-7399-467A-A014-6FA6ED5D67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EG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B0D97175-F26C-4D3A-9A56-B995EF2560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68F540D6-2995-44EA-82C2-E0B8BAB6FD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722AE-469F-4134-BA64-FE6D08BD8EB1}" type="datetimeFigureOut">
              <a:rPr lang="ar-EG" smtClean="0"/>
              <a:t>16/08/1441</a:t>
            </a:fld>
            <a:endParaRPr lang="ar-EG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4A854681-677C-420B-9C59-58C3D3B416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24067A66-21F4-4885-9D23-2A0171F7FE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3FA22-78E3-47CE-A76B-F8B5C5ECF3EA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5390359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71971B20-BC29-4E5B-97AE-4632C16050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  <a:endParaRPr lang="ar-EG"/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F48EC65B-61DA-4630-A8D9-4DFB13FD7BA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EG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4F7EB9B1-8F89-4675-92B2-7436881BCE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06A2F367-8F84-4E9A-B5B7-6A8D7C206B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722AE-469F-4134-BA64-FE6D08BD8EB1}" type="datetimeFigureOut">
              <a:rPr lang="ar-EG" smtClean="0"/>
              <a:t>16/08/1441</a:t>
            </a:fld>
            <a:endParaRPr lang="ar-EG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D06E36D2-23BA-420F-A079-3901CE6D2D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DECF5D8C-048C-42F8-BEA7-0E29F83E4E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3FA22-78E3-47CE-A76B-F8B5C5ECF3EA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2503948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E7751221-860C-4583-B1EA-3D5D4B3AC1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  <a:endParaRPr lang="ar-EG"/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8D96E279-DF81-47FB-A9F2-DF5B344837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EG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90D11967-CD45-453E-8BF3-B12CE1E41BC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8722AE-469F-4134-BA64-FE6D08BD8EB1}" type="datetimeFigureOut">
              <a:rPr lang="ar-EG" smtClean="0"/>
              <a:t>16/08/1441</a:t>
            </a:fld>
            <a:endParaRPr lang="ar-EG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2BF4BB57-B708-4B36-A810-62D0371427B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EG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7AF87B7D-7E53-4025-BF18-36D4A652951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D3FA22-78E3-47CE-A76B-F8B5C5ECF3EA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5754316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88" r:id="rId12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EG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e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FB34FA51-C09F-4FC8-ABE0-F367677D2B54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589212" y="2307103"/>
            <a:ext cx="8636805" cy="1894370"/>
          </a:xfrm>
        </p:spPr>
        <p:txBody>
          <a:bodyPr>
            <a:normAutofit fontScale="90000"/>
          </a:bodyPr>
          <a:lstStyle/>
          <a:p>
            <a:pPr algn="ctr"/>
            <a:br>
              <a:rPr lang="ar-EG" altLang="ar-EG" dirty="0">
                <a:solidFill>
                  <a:schemeClr val="hlink"/>
                </a:solidFill>
                <a:cs typeface="AF_Najed" pitchFamily="2" charset="-78"/>
              </a:rPr>
            </a:br>
            <a:r>
              <a:rPr lang="ar-EG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/>
                <a:ea typeface="+mn-ea"/>
                <a:cs typeface="FS_Bold" pitchFamily="2" charset="-78"/>
              </a:rPr>
              <a:t>محاضرات في </a:t>
            </a:r>
            <a:br>
              <a:rPr lang="ar-EG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/>
                <a:ea typeface="+mn-ea"/>
                <a:cs typeface="FS_Bold" pitchFamily="2" charset="-78"/>
              </a:rPr>
            </a:br>
            <a:r>
              <a:rPr lang="ar-EG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/>
                <a:ea typeface="+mn-ea"/>
                <a:cs typeface="FS_Bold" pitchFamily="2" charset="-78"/>
              </a:rPr>
              <a:t>نظم الاعتماد الأكاديمي للقيادات التربوية</a:t>
            </a:r>
            <a:br>
              <a:rPr lang="ar-SA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/>
                <a:ea typeface="+mn-ea"/>
                <a:cs typeface="FS_Bold" pitchFamily="2" charset="-78"/>
              </a:rPr>
            </a:br>
            <a:r>
              <a:rPr lang="ar-EG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/>
                <a:ea typeface="+mn-ea"/>
                <a:cs typeface="FS_Bold" pitchFamily="2" charset="-78"/>
              </a:rPr>
              <a:t>دبلوم مهني (اعتماد وضمان جودة المدرسة)</a:t>
            </a:r>
            <a:endParaRPr lang="en-US" altLang="ar-EG" sz="27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/>
              <a:ea typeface="+mn-ea"/>
              <a:cs typeface="FS_Bold" pitchFamily="2" charset="-78"/>
            </a:endParaRP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CB1845BA-0500-4AC6-A00C-D6A463CE6EE8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589213" y="4009293"/>
            <a:ext cx="8915399" cy="1894370"/>
          </a:xfrm>
        </p:spPr>
        <p:txBody>
          <a:bodyPr>
            <a:normAutofit fontScale="70000" lnSpcReduction="20000"/>
          </a:bodyPr>
          <a:lstStyle/>
          <a:p>
            <a:pPr algn="ctr">
              <a:lnSpc>
                <a:spcPct val="80000"/>
              </a:lnSpc>
            </a:pPr>
            <a:endParaRPr lang="ar-EG" altLang="ar-EG" sz="4400" dirty="0">
              <a:solidFill>
                <a:srgbClr val="210AAE"/>
              </a:solidFill>
              <a:cs typeface="AL-Mohanad Bold" pitchFamily="2" charset="-78"/>
            </a:endParaRPr>
          </a:p>
          <a:p>
            <a:pPr algn="ctr">
              <a:lnSpc>
                <a:spcPct val="80000"/>
              </a:lnSpc>
            </a:pPr>
            <a:endParaRPr lang="ar-EG" altLang="ar-EG" sz="4400" dirty="0">
              <a:solidFill>
                <a:srgbClr val="210AAE"/>
              </a:solidFill>
              <a:cs typeface="AL-Mohanad Bold" pitchFamily="2" charset="-78"/>
            </a:endParaRPr>
          </a:p>
          <a:p>
            <a:pPr lvl="0">
              <a:lnSpc>
                <a:spcPct val="100000"/>
              </a:lnSpc>
              <a:spcBef>
                <a:spcPts val="0"/>
              </a:spcBef>
              <a:defRPr/>
            </a:pPr>
            <a:r>
              <a:rPr lang="ar-EG" sz="57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/>
                <a:cs typeface="FS_Diwany" pitchFamily="2" charset="-78"/>
              </a:rPr>
              <a:t>د / نسمة عبد الرسول عبد البر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defRPr/>
            </a:pPr>
            <a:r>
              <a:rPr lang="ar-EG" sz="3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/>
                <a:cs typeface="FS_Bold" pitchFamily="2" charset="-78"/>
              </a:rPr>
              <a:t>مدرس التربية المقارنة والإدارة التعليمية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defRPr/>
            </a:pPr>
            <a:r>
              <a:rPr lang="ar-EG" sz="3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/>
                <a:cs typeface="FS_Bold" pitchFamily="2" charset="-78"/>
              </a:rPr>
              <a:t>كلية التربية جامعة بنها</a:t>
            </a:r>
            <a:endParaRPr lang="th-TH" sz="3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/>
              <a:cs typeface="Boutros Ads Condensed" pitchFamily="2" charset="-78"/>
            </a:endParaRPr>
          </a:p>
        </p:txBody>
      </p:sp>
      <p:sp>
        <p:nvSpPr>
          <p:cNvPr id="2" name="عنصر نائب لرقم الشريحة 1">
            <a:extLst>
              <a:ext uri="{FF2B5EF4-FFF2-40B4-BE49-F238E27FC236}">
                <a16:creationId xmlns:a16="http://schemas.microsoft.com/office/drawing/2014/main" id="{4FF75F65-B549-442E-862B-16DA64839F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97504" y="4394444"/>
            <a:ext cx="779767" cy="365125"/>
          </a:xfrm>
        </p:spPr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DD26EBA-CF6E-4D62-B531-23C667DBDBC8}" type="slidenum">
              <a:rPr kumimoji="0" lang="ar-EG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Tahoma" panose="020B060403050404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ar-EG" sz="2000" b="0" i="0" u="none" strike="noStrike" kern="1200" cap="none" spc="0" normalizeH="0" baseline="0" noProof="0" dirty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Tahoma" panose="020B0604030504040204" pitchFamily="34" charset="0"/>
            </a:endParaRPr>
          </a:p>
        </p:txBody>
      </p:sp>
      <p:sp>
        <p:nvSpPr>
          <p:cNvPr id="3" name="مستطيل 2">
            <a:extLst>
              <a:ext uri="{FF2B5EF4-FFF2-40B4-BE49-F238E27FC236}">
                <a16:creationId xmlns:a16="http://schemas.microsoft.com/office/drawing/2014/main" id="{ABBBE360-71E9-4249-8D02-6FCEE3E0E22D}"/>
              </a:ext>
            </a:extLst>
          </p:cNvPr>
          <p:cNvSpPr/>
          <p:nvPr/>
        </p:nvSpPr>
        <p:spPr>
          <a:xfrm>
            <a:off x="1" y="5903663"/>
            <a:ext cx="3094892" cy="10081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EG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المحاضرة  رقم 6</a:t>
            </a:r>
          </a:p>
        </p:txBody>
      </p:sp>
      <p:grpSp>
        <p:nvGrpSpPr>
          <p:cNvPr id="6" name="Group 15">
            <a:extLst>
              <a:ext uri="{FF2B5EF4-FFF2-40B4-BE49-F238E27FC236}">
                <a16:creationId xmlns:a16="http://schemas.microsoft.com/office/drawing/2014/main" id="{93415AB0-0A75-4824-AB7B-D98CC361C209}"/>
              </a:ext>
            </a:extLst>
          </p:cNvPr>
          <p:cNvGrpSpPr>
            <a:grpSpLocks/>
          </p:cNvGrpSpPr>
          <p:nvPr/>
        </p:nvGrpSpPr>
        <p:grpSpPr>
          <a:xfrm>
            <a:off x="2171090" y="510834"/>
            <a:ext cx="8915399" cy="1500846"/>
            <a:chOff x="0" y="0"/>
            <a:chExt cx="4635795" cy="861237"/>
          </a:xfrm>
        </p:grpSpPr>
        <p:pic>
          <p:nvPicPr>
            <p:cNvPr id="7" name="Picture 1" descr="Description: 1">
              <a:extLst>
                <a:ext uri="{FF2B5EF4-FFF2-40B4-BE49-F238E27FC236}">
                  <a16:creationId xmlns:a16="http://schemas.microsoft.com/office/drawing/2014/main" id="{94E43EF0-AA61-4F11-A7CF-39A2385D02B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914400" cy="76554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8" name="Picture 3">
              <a:extLst>
                <a:ext uri="{FF2B5EF4-FFF2-40B4-BE49-F238E27FC236}">
                  <a16:creationId xmlns:a16="http://schemas.microsoft.com/office/drawing/2014/main" id="{FEE8CFA8-0AEA-4E62-BB20-F1936EC98C3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87479" y="0"/>
              <a:ext cx="1148316" cy="861237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عنصر نائب لرقم الشريحة 5">
            <a:extLst>
              <a:ext uri="{FF2B5EF4-FFF2-40B4-BE49-F238E27FC236}">
                <a16:creationId xmlns:a16="http://schemas.microsoft.com/office/drawing/2014/main" id="{1EFB3151-7CC8-4C3F-8FDA-C3E10986E8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140AFEEA-4DE8-4069-BF36-E410695177EA}" type="slidenum">
              <a:rPr lang="ar-SA" altLang="ar-EG"/>
              <a:pPr eaLnBrk="1" hangingPunct="1"/>
              <a:t>10</a:t>
            </a:fld>
            <a:endParaRPr lang="en-US" altLang="ar-EG"/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91B6541B-1D82-4B31-9D49-6BBDCF768B0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ar-SA" altLang="ar-EG" b="1" dirty="0"/>
              <a:t>طوَّر كلا ً من بلاك و </a:t>
            </a:r>
            <a:r>
              <a:rPr lang="ar-SA" altLang="ar-EG" b="1" dirty="0" err="1"/>
              <a:t>موتون</a:t>
            </a:r>
            <a:r>
              <a:rPr lang="ar-SA" altLang="ar-EG" b="1" dirty="0"/>
              <a:t> الشبكة الإدارية لإظهار الانماط القيادية وترتكز على بعدين رئيسين:</a:t>
            </a:r>
          </a:p>
          <a:p>
            <a:pPr eaLnBrk="1" hangingPunct="1">
              <a:buClr>
                <a:srgbClr val="FA8B78"/>
              </a:buClr>
              <a:buFont typeface="Wingdings" panose="05000000000000000000" pitchFamily="2" charset="2"/>
              <a:buChar char="v"/>
            </a:pPr>
            <a:r>
              <a:rPr lang="ar-SA" altLang="ar-EG" b="1" dirty="0"/>
              <a:t>البعد الأفقي يتعلق بالإنتاج </a:t>
            </a:r>
          </a:p>
          <a:p>
            <a:pPr eaLnBrk="1" hangingPunct="1">
              <a:buClr>
                <a:srgbClr val="FA8B78"/>
              </a:buClr>
              <a:buFont typeface="Wingdings" panose="05000000000000000000" pitchFamily="2" charset="2"/>
              <a:buChar char="v"/>
            </a:pPr>
            <a:r>
              <a:rPr lang="ar-SA" altLang="ar-EG" b="1" dirty="0"/>
              <a:t> البعد الرأسي يتعلق بالعنصر البشري . </a:t>
            </a:r>
          </a:p>
          <a:p>
            <a:pPr eaLnBrk="1" hangingPunct="1">
              <a:buClr>
                <a:srgbClr val="FA8B78"/>
              </a:buClr>
              <a:buFont typeface="Wingdings" panose="05000000000000000000" pitchFamily="2" charset="2"/>
              <a:buNone/>
            </a:pPr>
            <a:r>
              <a:rPr lang="ar-SA" altLang="ar-EG" b="1" dirty="0"/>
              <a:t>   ويتحدد نمط القيادة عن طريق التقاء هذين البعدين </a:t>
            </a:r>
          </a:p>
          <a:p>
            <a:pPr eaLnBrk="1" hangingPunct="1">
              <a:buClr>
                <a:srgbClr val="FA8B78"/>
              </a:buClr>
              <a:buFont typeface="Wingdings" panose="05000000000000000000" pitchFamily="2" charset="2"/>
              <a:buNone/>
            </a:pPr>
            <a:r>
              <a:rPr lang="ar-SA" altLang="ar-EG" b="1" dirty="0"/>
              <a:t>    ( الإنساني / الإنتاجي  ) .</a:t>
            </a:r>
            <a:endParaRPr lang="en-US" altLang="ar-EG" b="1" dirty="0"/>
          </a:p>
          <a:p>
            <a:pPr eaLnBrk="1" hangingPunct="1"/>
            <a:endParaRPr lang="en-US" altLang="ar-EG" dirty="0"/>
          </a:p>
        </p:txBody>
      </p:sp>
      <p:sp>
        <p:nvSpPr>
          <p:cNvPr id="13316" name="Rectangle 1036">
            <a:extLst>
              <a:ext uri="{FF2B5EF4-FFF2-40B4-BE49-F238E27FC236}">
                <a16:creationId xmlns:a16="http://schemas.microsoft.com/office/drawing/2014/main" id="{8BF1F015-E45C-478D-9381-2C61D7F0E51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72197" y="681037"/>
            <a:ext cx="10515600" cy="701731"/>
          </a:xfrm>
          <a:solidFill>
            <a:srgbClr val="FFCC00"/>
          </a:solidFill>
          <a:ln w="76200">
            <a:solidFill>
              <a:schemeClr val="folHlink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ar-SA" altLang="ar-EG" b="1" dirty="0">
                <a:cs typeface="Arabic Transparent" panose="020B0604020202020204" pitchFamily="2" charset="-78"/>
              </a:rPr>
              <a:t>نموذج الشبكة الإدارية </a:t>
            </a:r>
            <a:r>
              <a:rPr lang="ar-SA" altLang="ar-EG" sz="2000" b="1" dirty="0">
                <a:cs typeface="Times New Roman" panose="02020603050405020304" pitchFamily="18" charset="0"/>
              </a:rPr>
              <a:t>(بليك </a:t>
            </a:r>
            <a:r>
              <a:rPr lang="ar-SA" altLang="ar-EG" sz="2000" b="1" dirty="0" err="1">
                <a:cs typeface="Times New Roman" panose="02020603050405020304" pitchFamily="18" charset="0"/>
              </a:rPr>
              <a:t>وموتون</a:t>
            </a:r>
            <a:r>
              <a:rPr lang="ar-SA" altLang="ar-EG" sz="2000" b="1" dirty="0">
                <a:cs typeface="Times New Roman" panose="02020603050405020304" pitchFamily="18" charset="0"/>
              </a:rPr>
              <a:t>)</a:t>
            </a:r>
            <a:endParaRPr lang="fr-FR" altLang="ar-EG" sz="2000" b="1" dirty="0">
              <a:cs typeface="Times New Roman" panose="02020603050405020304" pitchFamily="18" charset="0"/>
            </a:endParaRPr>
          </a:p>
        </p:txBody>
      </p:sp>
      <p:pic>
        <p:nvPicPr>
          <p:cNvPr id="5" name="Picture 5">
            <a:extLst>
              <a:ext uri="{FF2B5EF4-FFF2-40B4-BE49-F238E27FC236}">
                <a16:creationId xmlns:a16="http://schemas.microsoft.com/office/drawing/2014/main" id="{FCF5BB51-7043-4EC9-854F-55AF256F56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76775" y="2405575"/>
            <a:ext cx="4037428" cy="39507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C7E171F6-DB20-408D-AC0D-2FEEA5C2FC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altLang="ar-EG" b="1" dirty="0">
                <a:solidFill>
                  <a:srgbClr val="FF0000"/>
                </a:solidFill>
                <a:cs typeface="Arabic Transparent" panose="020B0604020202020204" pitchFamily="2" charset="-78"/>
              </a:rPr>
              <a:t>نموذج الشبكة الإدارية (بليك </a:t>
            </a:r>
            <a:r>
              <a:rPr lang="ar-SA" altLang="ar-EG" b="1" dirty="0" err="1">
                <a:solidFill>
                  <a:srgbClr val="FF0000"/>
                </a:solidFill>
                <a:cs typeface="Arabic Transparent" panose="020B0604020202020204" pitchFamily="2" charset="-78"/>
              </a:rPr>
              <a:t>وموتون</a:t>
            </a:r>
            <a:r>
              <a:rPr lang="ar-SA" altLang="ar-EG" b="1" dirty="0">
                <a:solidFill>
                  <a:srgbClr val="FF0000"/>
                </a:solidFill>
                <a:cs typeface="Arabic Transparent" panose="020B0604020202020204" pitchFamily="2" charset="-78"/>
              </a:rPr>
              <a:t>)</a:t>
            </a:r>
            <a:endParaRPr lang="ar-EG" b="1" dirty="0">
              <a:solidFill>
                <a:srgbClr val="FF0000"/>
              </a:solidFill>
              <a:cs typeface="Arabic Transparent" panose="020B0604020202020204" pitchFamily="2" charset="-78"/>
            </a:endParaRPr>
          </a:p>
        </p:txBody>
      </p:sp>
      <p:pic>
        <p:nvPicPr>
          <p:cNvPr id="4" name="Picture 4" descr="1174570918">
            <a:extLst>
              <a:ext uri="{FF2B5EF4-FFF2-40B4-BE49-F238E27FC236}">
                <a16:creationId xmlns:a16="http://schemas.microsoft.com/office/drawing/2014/main" id="{CEF135DF-641A-45F6-974C-702CA570D472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9815" y="1887842"/>
            <a:ext cx="9073661" cy="4273807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1706131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AD3F6A39-D9F5-4065-9A03-7B1CB288BD8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ar-SA" b="1">
                <a:solidFill>
                  <a:srgbClr val="FF6699"/>
                </a:solidFill>
                <a:ea typeface="+mj-ea"/>
              </a:rPr>
              <a:t>النمط الإداري(1,9)</a:t>
            </a:r>
            <a:endParaRPr lang="en-US" b="1">
              <a:solidFill>
                <a:srgbClr val="FF6699"/>
              </a:solidFill>
              <a:ea typeface="+mj-ea"/>
              <a:cs typeface="Times New Roman" pitchFamily="18" charset="0"/>
            </a:endParaRPr>
          </a:p>
        </p:txBody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8B26CC94-CA72-42BE-9584-A5181A4494BD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Low">
              <a:spcBef>
                <a:spcPct val="0"/>
              </a:spcBef>
              <a:buClr>
                <a:srgbClr val="FA8B78"/>
              </a:buClr>
              <a:buFont typeface="Wingdings" panose="05000000000000000000" pitchFamily="2" charset="2"/>
              <a:buChar char="q"/>
            </a:pPr>
            <a:r>
              <a:rPr lang="ar-SA" altLang="ar-EG">
                <a:solidFill>
                  <a:srgbClr val="FFFFCC"/>
                </a:solidFill>
                <a:cs typeface="Times New Roman" panose="02020603050405020304" pitchFamily="18" charset="0"/>
              </a:rPr>
              <a:t> </a:t>
            </a:r>
            <a:r>
              <a:rPr lang="ar-SA" altLang="ar-EG">
                <a:cs typeface="Times New Roman" panose="02020603050405020304" pitchFamily="18" charset="0"/>
              </a:rPr>
              <a:t>تمثل هذه النقطة اهتمامـًا بالإنتاج والاهتمام على حساب العنصر البشري.على افتراض وجود تناقض بين الاحتياجات التنظيمية و الاحتياجات الانسانية.</a:t>
            </a:r>
            <a:endParaRPr lang="en-US" altLang="ar-EG">
              <a:cs typeface="Arial" panose="020B0604020202020204" pitchFamily="34" charset="0"/>
            </a:endParaRPr>
          </a:p>
          <a:p>
            <a:pPr algn="justLow">
              <a:spcBef>
                <a:spcPct val="0"/>
              </a:spcBef>
              <a:buClr>
                <a:srgbClr val="FA8B78"/>
              </a:buClr>
              <a:buFont typeface="Wingdings" panose="05000000000000000000" pitchFamily="2" charset="2"/>
              <a:buChar char="q"/>
            </a:pPr>
            <a:r>
              <a:rPr lang="ar-SA" altLang="ar-EG">
                <a:cs typeface="Times New Roman" panose="02020603050405020304" pitchFamily="18" charset="0"/>
              </a:rPr>
              <a:t>المدراء متسلطون ويهتمون فقط بالعمل ،وتكون الاتصالات من طرف واحد-من المدير للمتبوعين</a:t>
            </a:r>
          </a:p>
          <a:p>
            <a:pPr algn="justLow">
              <a:spcBef>
                <a:spcPct val="0"/>
              </a:spcBef>
              <a:buClr>
                <a:srgbClr val="FA8B78"/>
              </a:buClr>
              <a:buFont typeface="Wingdings" panose="05000000000000000000" pitchFamily="2" charset="2"/>
              <a:buChar char="q"/>
            </a:pPr>
            <a:r>
              <a:rPr lang="ar-SA" altLang="ar-EG">
                <a:cs typeface="Times New Roman" panose="02020603050405020304" pitchFamily="18" charset="0"/>
              </a:rPr>
              <a:t> ولا يوجد اهتمام بشعور العاملين ولا باحتياجاتهم .</a:t>
            </a:r>
          </a:p>
          <a:p>
            <a:pPr algn="justLow">
              <a:spcBef>
                <a:spcPct val="0"/>
              </a:spcBef>
              <a:buClr>
                <a:srgbClr val="FA8B78"/>
              </a:buClr>
              <a:buFont typeface="Wingdings" panose="05000000000000000000" pitchFamily="2" charset="2"/>
              <a:buChar char="q"/>
            </a:pPr>
            <a:r>
              <a:rPr lang="ar-SA" altLang="ar-EG">
                <a:cs typeface="Times New Roman" panose="02020603050405020304" pitchFamily="18" charset="0"/>
              </a:rPr>
              <a:t>يتفق مع نظرية </a:t>
            </a:r>
            <a:r>
              <a:rPr lang="en-US" altLang="ar-EG">
                <a:cs typeface="Times New Roman" panose="02020603050405020304" pitchFamily="18" charset="0"/>
              </a:rPr>
              <a:t>X </a:t>
            </a:r>
            <a:r>
              <a:rPr lang="ar-SA" altLang="ar-EG">
                <a:cs typeface="Times New Roman" panose="02020603050405020304" pitchFamily="18" charset="0"/>
              </a:rPr>
              <a:t>   لدوجلاس ماكريجور.</a:t>
            </a:r>
            <a:endParaRPr lang="en-US" altLang="ar-EG">
              <a:cs typeface="Arial" panose="020B0604020202020204" pitchFamily="34" charset="0"/>
            </a:endParaRPr>
          </a:p>
          <a:p>
            <a:endParaRPr lang="en-US" altLang="ar-EG">
              <a:cs typeface="Arial" panose="020B0604020202020204" pitchFamily="34" charset="0"/>
            </a:endParaRPr>
          </a:p>
        </p:txBody>
      </p:sp>
      <p:sp>
        <p:nvSpPr>
          <p:cNvPr id="171011" name="عنصر نائب لرقم الشريحة 5">
            <a:extLst>
              <a:ext uri="{FF2B5EF4-FFF2-40B4-BE49-F238E27FC236}">
                <a16:creationId xmlns:a16="http://schemas.microsoft.com/office/drawing/2014/main" id="{6FD4BCB5-49F1-49C5-AAB0-343110C20C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CD7B0C24-BA41-48FC-87B2-8E76FF615A35}" type="slidenum">
              <a:rPr lang="ar-SA" altLang="ar-EG">
                <a:solidFill>
                  <a:srgbClr val="B5A788"/>
                </a:solidFill>
              </a:rPr>
              <a:pPr eaLnBrk="1" hangingPunct="1"/>
              <a:t>12</a:t>
            </a:fld>
            <a:endParaRPr lang="en-US" altLang="ar-EG">
              <a:solidFill>
                <a:srgbClr val="B5A788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9B52701F-407B-4CC7-87F8-29DCF96F939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05000" y="762000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ar-SA" b="1">
                <a:solidFill>
                  <a:srgbClr val="FF6699"/>
                </a:solidFill>
                <a:ea typeface="+mj-ea"/>
              </a:rPr>
              <a:t>النمط الإداري(9,1)</a:t>
            </a:r>
            <a:endParaRPr lang="en-US" b="1">
              <a:solidFill>
                <a:srgbClr val="FF6699"/>
              </a:solidFill>
              <a:ea typeface="+mj-ea"/>
              <a:cs typeface="Times New Roman" pitchFamily="18" charset="0"/>
            </a:endParaRPr>
          </a:p>
        </p:txBody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C815D6E6-0B3F-4F09-B6C4-C5AFC64B0EB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057400" y="1981200"/>
            <a:ext cx="8229600" cy="4389438"/>
          </a:xfrm>
        </p:spPr>
        <p:txBody>
          <a:bodyPr/>
          <a:lstStyle/>
          <a:p>
            <a:pPr>
              <a:buClr>
                <a:srgbClr val="FA8B78"/>
              </a:buClr>
              <a:buFont typeface="Wingdings" panose="05000000000000000000" pitchFamily="2" charset="2"/>
              <a:buChar char="q"/>
            </a:pPr>
            <a:r>
              <a:rPr lang="ar-SA" altLang="ar-EG">
                <a:cs typeface="Times New Roman" panose="02020603050405020304" pitchFamily="18" charset="0"/>
              </a:rPr>
              <a:t>يتصف هذا النمط باهتمام عالي بالعنصر البشري واهتمام أقل بالإنتاج ويقوم على أن هناك تعارض بين الاحتياجات التنظيمية والاحتياجات الانسانية.</a:t>
            </a:r>
          </a:p>
          <a:p>
            <a:pPr>
              <a:buClr>
                <a:srgbClr val="FA8B78"/>
              </a:buClr>
              <a:buFont typeface="Wingdings" panose="05000000000000000000" pitchFamily="2" charset="2"/>
              <a:buChar char="q"/>
            </a:pPr>
            <a:r>
              <a:rPr lang="ar-SA" altLang="ar-EG">
                <a:cs typeface="Times New Roman" panose="02020603050405020304" pitchFamily="18" charset="0"/>
              </a:rPr>
              <a:t>يُطلق على هذا النمط المدير الاجتماعي فالاتصالات غير رسمية والاهتمام الأول موجَّه نحو خلق التآلف وقليل من الجهد موجَّه نحو الإنجاز وتحقيق الأهداف.</a:t>
            </a:r>
            <a:endParaRPr lang="en-US" altLang="ar-EG">
              <a:cs typeface="Arial" panose="020B0604020202020204" pitchFamily="34" charset="0"/>
            </a:endParaRPr>
          </a:p>
        </p:txBody>
      </p:sp>
      <p:sp>
        <p:nvSpPr>
          <p:cNvPr id="172035" name="عنصر نائب لرقم الشريحة 5">
            <a:extLst>
              <a:ext uri="{FF2B5EF4-FFF2-40B4-BE49-F238E27FC236}">
                <a16:creationId xmlns:a16="http://schemas.microsoft.com/office/drawing/2014/main" id="{429FF511-F94F-4E2A-8616-BB3503A832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BBC835DD-53CF-49F5-94AB-293CF58836EE}" type="slidenum">
              <a:rPr lang="ar-SA" altLang="ar-EG">
                <a:solidFill>
                  <a:srgbClr val="B5A788"/>
                </a:solidFill>
              </a:rPr>
              <a:pPr eaLnBrk="1" hangingPunct="1"/>
              <a:t>13</a:t>
            </a:fld>
            <a:endParaRPr lang="en-US" altLang="ar-EG">
              <a:solidFill>
                <a:srgbClr val="B5A788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8A2B4B87-D677-4741-9AE6-0C0BB44074E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ar-SA" altLang="zh-CN" b="1">
                <a:solidFill>
                  <a:srgbClr val="FF6699"/>
                </a:solidFill>
                <a:ea typeface="+mj-ea"/>
                <a:cs typeface="隶书"/>
              </a:rPr>
              <a:t>النمط الإداري (1,1)</a:t>
            </a:r>
            <a:endParaRPr lang="en-US" b="1">
              <a:solidFill>
                <a:srgbClr val="FF6699"/>
              </a:solidFill>
              <a:ea typeface="+mj-ea"/>
              <a:cs typeface="Times New Roman" pitchFamily="18" charset="0"/>
            </a:endParaRPr>
          </a:p>
        </p:txBody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55694580-33BD-49CE-9271-B23915A19655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Low">
              <a:spcBef>
                <a:spcPct val="0"/>
              </a:spcBef>
              <a:buClr>
                <a:srgbClr val="FA8B78"/>
              </a:buClr>
              <a:buFont typeface="Wingdings" panose="05000000000000000000" pitchFamily="2" charset="2"/>
              <a:buChar char="v"/>
            </a:pPr>
            <a:r>
              <a:rPr lang="ar-SA" altLang="zh-CN">
                <a:ea typeface="SimSun" panose="02010600030101010101" pitchFamily="2" charset="-122"/>
                <a:cs typeface="Times New Roman" panose="02020603050405020304" pitchFamily="18" charset="0"/>
              </a:rPr>
              <a:t>قليل الاهتمام بالإنتاج والعنصر البشري </a:t>
            </a:r>
          </a:p>
          <a:p>
            <a:pPr algn="justLow">
              <a:spcBef>
                <a:spcPct val="0"/>
              </a:spcBef>
              <a:buClr>
                <a:srgbClr val="FA8B78"/>
              </a:buClr>
              <a:buFont typeface="Wingdings" panose="05000000000000000000" pitchFamily="2" charset="2"/>
              <a:buChar char="v"/>
            </a:pPr>
            <a:r>
              <a:rPr lang="ar-SA" altLang="zh-CN">
                <a:ea typeface="SimSun" panose="02010600030101010101" pitchFamily="2" charset="-122"/>
                <a:cs typeface="Times New Roman" panose="02020603050405020304" pitchFamily="18" charset="0"/>
              </a:rPr>
              <a:t>الاهتمام الرئيسي موجَّه نحو المصلحة الشخصية </a:t>
            </a:r>
          </a:p>
          <a:p>
            <a:pPr algn="justLow">
              <a:spcBef>
                <a:spcPct val="0"/>
              </a:spcBef>
              <a:buClr>
                <a:srgbClr val="FA8B78"/>
              </a:buClr>
              <a:buFont typeface="Wingdings" panose="05000000000000000000" pitchFamily="2" charset="2"/>
              <a:buChar char="v"/>
            </a:pPr>
            <a:r>
              <a:rPr lang="ar-SA" altLang="zh-CN">
                <a:ea typeface="SimSun" panose="02010600030101010101" pitchFamily="2" charset="-122"/>
                <a:cs typeface="Times New Roman" panose="02020603050405020304" pitchFamily="18" charset="0"/>
              </a:rPr>
              <a:t>يشار الى هذا النمط بالإدارة الخاملة حيث أنها تتصف بالسلبية </a:t>
            </a:r>
          </a:p>
          <a:p>
            <a:pPr algn="justLow">
              <a:spcBef>
                <a:spcPct val="0"/>
              </a:spcBef>
              <a:buClr>
                <a:srgbClr val="FA8B78"/>
              </a:buClr>
              <a:buFont typeface="Wingdings" panose="05000000000000000000" pitchFamily="2" charset="2"/>
              <a:buChar char="v"/>
            </a:pPr>
            <a:r>
              <a:rPr lang="ar-SA" altLang="zh-CN">
                <a:ea typeface="SimSun" panose="02010600030101010101" pitchFamily="2" charset="-122"/>
                <a:cs typeface="Times New Roman" panose="02020603050405020304" pitchFamily="18" charset="0"/>
              </a:rPr>
              <a:t>الاتصالات على أضيق نطاق والسلوك قائم على المحافظة على الأوضاع القائمة .</a:t>
            </a:r>
            <a:endParaRPr lang="en-US" altLang="ar-EG">
              <a:ea typeface="华文新魏" panose="020B0503020204020204" pitchFamily="2" charset="-122"/>
              <a:cs typeface="Times New Roman" panose="02020603050405020304" pitchFamily="18" charset="0"/>
            </a:endParaRPr>
          </a:p>
          <a:p>
            <a:endParaRPr lang="ar-SA" altLang="ar-EG">
              <a:ea typeface="华文新魏" panose="020B0503020204020204" pitchFamily="2" charset="-122"/>
              <a:cs typeface="Times New Roman" panose="02020603050405020304" pitchFamily="18" charset="0"/>
            </a:endParaRPr>
          </a:p>
          <a:p>
            <a:endParaRPr lang="en-US" altLang="ar-EG">
              <a:ea typeface="华文新魏" panose="020B0503020204020204" pitchFamily="2" charset="-122"/>
              <a:cs typeface="Times New Roman" panose="02020603050405020304" pitchFamily="18" charset="0"/>
            </a:endParaRPr>
          </a:p>
        </p:txBody>
      </p:sp>
      <p:sp>
        <p:nvSpPr>
          <p:cNvPr id="173059" name="عنصر نائب لرقم الشريحة 5">
            <a:extLst>
              <a:ext uri="{FF2B5EF4-FFF2-40B4-BE49-F238E27FC236}">
                <a16:creationId xmlns:a16="http://schemas.microsoft.com/office/drawing/2014/main" id="{C644B4CB-EFA7-4553-B9F5-CB92310325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E2763082-9D1F-434F-86AE-15F1210EBD8E}" type="slidenum">
              <a:rPr lang="ar-SA" altLang="ar-EG">
                <a:solidFill>
                  <a:srgbClr val="B5A788"/>
                </a:solidFill>
              </a:rPr>
              <a:pPr eaLnBrk="1" hangingPunct="1"/>
              <a:t>14</a:t>
            </a:fld>
            <a:endParaRPr lang="en-US" altLang="ar-EG">
              <a:solidFill>
                <a:srgbClr val="B5A788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D64F96D5-AC74-4E26-AA24-E59999D4D98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ar-SA" b="1">
                <a:solidFill>
                  <a:srgbClr val="FF6699"/>
                </a:solidFill>
                <a:ea typeface="+mj-ea"/>
              </a:rPr>
              <a:t>النمط الاداري(5,5)</a:t>
            </a:r>
            <a:endParaRPr lang="en-US" b="1">
              <a:solidFill>
                <a:srgbClr val="FF6699"/>
              </a:solidFill>
              <a:ea typeface="+mj-ea"/>
              <a:cs typeface="Times New Roman" pitchFamily="18" charset="0"/>
            </a:endParaRPr>
          </a:p>
        </p:txBody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BB0A5886-F9A2-453C-AEFD-C440F207044F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Low">
              <a:spcBef>
                <a:spcPct val="0"/>
              </a:spcBef>
              <a:buClr>
                <a:srgbClr val="FA8B78"/>
              </a:buClr>
              <a:buFont typeface="Wingdings" panose="05000000000000000000" pitchFamily="2" charset="2"/>
              <a:buChar char="Ø"/>
            </a:pPr>
            <a:r>
              <a:rPr lang="ar-SA" altLang="ar-EG">
                <a:cs typeface="Times New Roman" panose="02020603050405020304" pitchFamily="18" charset="0"/>
              </a:rPr>
              <a:t>هذه النقطة تمثل منتصف الشبكة الإدارية تفترض أن الفرد شخص عملي                   يسعى الى التوازن بين</a:t>
            </a:r>
          </a:p>
          <a:p>
            <a:pPr algn="justLow">
              <a:spcBef>
                <a:spcPct val="0"/>
              </a:spcBef>
              <a:buClr>
                <a:srgbClr val="FA8B78"/>
              </a:buClr>
              <a:buFont typeface="Wingdings" panose="05000000000000000000" pitchFamily="2" charset="2"/>
              <a:buNone/>
            </a:pPr>
            <a:r>
              <a:rPr lang="ar-SA" altLang="ar-EG">
                <a:cs typeface="Times New Roman" panose="02020603050405020304" pitchFamily="18" charset="0"/>
              </a:rPr>
              <a:t>                                                      المتغيرات المتضادة . </a:t>
            </a:r>
          </a:p>
          <a:p>
            <a:pPr algn="justLow">
              <a:spcBef>
                <a:spcPct val="0"/>
              </a:spcBef>
              <a:buClr>
                <a:srgbClr val="FA8B78"/>
              </a:buClr>
              <a:buFont typeface="Wingdings" panose="05000000000000000000" pitchFamily="2" charset="2"/>
              <a:buChar char="Ø"/>
            </a:pPr>
            <a:r>
              <a:rPr lang="ar-SA" altLang="ar-EG">
                <a:cs typeface="Times New Roman" panose="02020603050405020304" pitchFamily="18" charset="0"/>
              </a:rPr>
              <a:t> هو نمط متوازن بين الإنتاج والعنصر البشري </a:t>
            </a:r>
          </a:p>
          <a:p>
            <a:pPr algn="justLow">
              <a:spcBef>
                <a:spcPct val="0"/>
              </a:spcBef>
              <a:buClr>
                <a:srgbClr val="FA8B78"/>
              </a:buClr>
              <a:buFont typeface="Wingdings" panose="05000000000000000000" pitchFamily="2" charset="2"/>
              <a:buChar char="Ø"/>
            </a:pPr>
            <a:r>
              <a:rPr lang="ar-SA" altLang="ar-EG">
                <a:cs typeface="Times New Roman" panose="02020603050405020304" pitchFamily="18" charset="0"/>
              </a:rPr>
              <a:t> يُعرف هذا النمط بالإدارة المتوازنة.</a:t>
            </a:r>
            <a:endParaRPr lang="en-US" altLang="ar-EG">
              <a:cs typeface="Arial" panose="020B0604020202020204" pitchFamily="34" charset="0"/>
            </a:endParaRPr>
          </a:p>
          <a:p>
            <a:endParaRPr lang="en-US" altLang="ar-EG">
              <a:cs typeface="Arial" panose="020B0604020202020204" pitchFamily="34" charset="0"/>
            </a:endParaRPr>
          </a:p>
        </p:txBody>
      </p:sp>
      <p:sp>
        <p:nvSpPr>
          <p:cNvPr id="174083" name="عنصر نائب لرقم الشريحة 5">
            <a:extLst>
              <a:ext uri="{FF2B5EF4-FFF2-40B4-BE49-F238E27FC236}">
                <a16:creationId xmlns:a16="http://schemas.microsoft.com/office/drawing/2014/main" id="{ABFF1F95-1051-4EE0-827E-819430B74E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1A0067F2-4323-4B44-926B-090AA71B412C}" type="slidenum">
              <a:rPr lang="ar-SA" altLang="ar-EG">
                <a:solidFill>
                  <a:srgbClr val="B5A788"/>
                </a:solidFill>
              </a:rPr>
              <a:pPr eaLnBrk="1" hangingPunct="1"/>
              <a:t>15</a:t>
            </a:fld>
            <a:endParaRPr lang="en-US" altLang="ar-EG">
              <a:solidFill>
                <a:srgbClr val="B5A788"/>
              </a:solidFill>
            </a:endParaRPr>
          </a:p>
        </p:txBody>
      </p:sp>
      <p:sp>
        <p:nvSpPr>
          <p:cNvPr id="35847" name="Line 4">
            <a:extLst>
              <a:ext uri="{FF2B5EF4-FFF2-40B4-BE49-F238E27FC236}">
                <a16:creationId xmlns:a16="http://schemas.microsoft.com/office/drawing/2014/main" id="{6DB90D6A-D49F-41AD-BE43-CF58A3B8A8F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638801" y="2667000"/>
            <a:ext cx="16922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ar-EG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9A53DF91-61FC-4E44-A2E6-4C9D27629CE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ar-SA" b="1">
                <a:solidFill>
                  <a:srgbClr val="FF6699"/>
                </a:solidFill>
                <a:ea typeface="+mj-ea"/>
              </a:rPr>
              <a:t>النمط الإداري(9,9)</a:t>
            </a:r>
            <a:endParaRPr lang="en-US" b="1">
              <a:solidFill>
                <a:srgbClr val="FF6699"/>
              </a:solidFill>
              <a:ea typeface="+mj-ea"/>
              <a:cs typeface="Times New Roman" pitchFamily="18" charset="0"/>
            </a:endParaRPr>
          </a:p>
        </p:txBody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id="{7E06FC58-944D-497B-A0E2-68CE98562523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Low">
              <a:spcBef>
                <a:spcPct val="0"/>
              </a:spcBef>
              <a:buClr>
                <a:srgbClr val="FA8B78"/>
              </a:buClr>
              <a:buFont typeface="Wingdings" panose="05000000000000000000" pitchFamily="2" charset="2"/>
              <a:buChar char="Ø"/>
            </a:pPr>
            <a:r>
              <a:rPr lang="ar-SA" altLang="ar-EG">
                <a:cs typeface="Times New Roman" panose="02020603050405020304" pitchFamily="18" charset="0"/>
              </a:rPr>
              <a:t> يُظهر المدير قدرًا أكبر من الاهتمام لكل من الإنتاج والعنصر البشري معـًا </a:t>
            </a:r>
          </a:p>
          <a:p>
            <a:pPr algn="justLow">
              <a:spcBef>
                <a:spcPct val="0"/>
              </a:spcBef>
              <a:buClr>
                <a:srgbClr val="FA8B78"/>
              </a:buClr>
              <a:buFont typeface="Wingdings" panose="05000000000000000000" pitchFamily="2" charset="2"/>
              <a:buChar char="Ø"/>
            </a:pPr>
            <a:r>
              <a:rPr lang="ar-SA" altLang="ar-EG">
                <a:cs typeface="Times New Roman" panose="02020603050405020304" pitchFamily="18" charset="0"/>
              </a:rPr>
              <a:t>يفترض عدم وجود تعارض بين الاحتياجات التنظيمية والإنسانية </a:t>
            </a:r>
          </a:p>
          <a:p>
            <a:pPr algn="justLow">
              <a:spcBef>
                <a:spcPct val="0"/>
              </a:spcBef>
              <a:buClr>
                <a:srgbClr val="FA8B78"/>
              </a:buClr>
              <a:buFont typeface="Wingdings" panose="05000000000000000000" pitchFamily="2" charset="2"/>
              <a:buChar char="Ø"/>
            </a:pPr>
            <a:r>
              <a:rPr lang="ar-SA" altLang="ar-EG">
                <a:cs typeface="Times New Roman" panose="02020603050405020304" pitchFamily="18" charset="0"/>
              </a:rPr>
              <a:t>يُطلق على المدير القائد الجماعي </a:t>
            </a:r>
          </a:p>
          <a:p>
            <a:pPr algn="justLow">
              <a:spcBef>
                <a:spcPct val="0"/>
              </a:spcBef>
              <a:buClr>
                <a:srgbClr val="FA8B78"/>
              </a:buClr>
              <a:buFont typeface="Wingdings" panose="05000000000000000000" pitchFamily="2" charset="2"/>
              <a:buChar char="Ø"/>
            </a:pPr>
            <a:r>
              <a:rPr lang="ar-SA" altLang="ar-EG">
                <a:cs typeface="Times New Roman" panose="02020603050405020304" pitchFamily="18" charset="0"/>
              </a:rPr>
              <a:t>الاتصالات متبادلة واتخاذ القرار مسؤولية مشتركة بين المدير والعاملين .</a:t>
            </a:r>
            <a:endParaRPr lang="en-US" altLang="ar-EG">
              <a:cs typeface="Arial" panose="020B0604020202020204" pitchFamily="34" charset="0"/>
            </a:endParaRPr>
          </a:p>
          <a:p>
            <a:r>
              <a:rPr lang="ar-SA" altLang="ar-EG">
                <a:cs typeface="Arial" panose="020B0604020202020204" pitchFamily="34" charset="0"/>
              </a:rPr>
              <a:t>يتفق هذا النمط مع نظرية </a:t>
            </a:r>
            <a:r>
              <a:rPr lang="en-US" altLang="ar-EG">
                <a:cs typeface="Arial" panose="020B0604020202020204" pitchFamily="34" charset="0"/>
              </a:rPr>
              <a:t>Y  </a:t>
            </a:r>
            <a:r>
              <a:rPr lang="ar-SA" altLang="ar-EG">
                <a:cs typeface="Arial" panose="020B0604020202020204" pitchFamily="34" charset="0"/>
              </a:rPr>
              <a:t>   لدوجلاس ماكريجور.</a:t>
            </a:r>
          </a:p>
          <a:p>
            <a:endParaRPr lang="ar-SA" altLang="ar-EG">
              <a:cs typeface="Arial" panose="020B0604020202020204" pitchFamily="34" charset="0"/>
            </a:endParaRPr>
          </a:p>
          <a:p>
            <a:r>
              <a:rPr lang="ar-SA" altLang="ar-EG">
                <a:solidFill>
                  <a:srgbClr val="FF0000"/>
                </a:solidFill>
                <a:cs typeface="Arial" panose="020B0604020202020204" pitchFamily="34" charset="0"/>
              </a:rPr>
              <a:t>تعتبر الشبكة الإدارية إطاراً فعالاً لتحليل وتقييم الأنماط القيادية، واثبتت نجاحمنقطع النظير كأداة للتدريب، حيث يتحدد النمط القيادي للمديرين، ومن ثم إعادة تاهيلهم نحو القيادة الجماعية.</a:t>
            </a:r>
            <a:endParaRPr lang="en-US" altLang="ar-EG">
              <a:solidFill>
                <a:srgbClr val="FF0000"/>
              </a:solidFill>
              <a:cs typeface="Arial" panose="020B0604020202020204" pitchFamily="34" charset="0"/>
            </a:endParaRPr>
          </a:p>
        </p:txBody>
      </p:sp>
      <p:sp>
        <p:nvSpPr>
          <p:cNvPr id="175107" name="عنصر نائب لرقم الشريحة 5">
            <a:extLst>
              <a:ext uri="{FF2B5EF4-FFF2-40B4-BE49-F238E27FC236}">
                <a16:creationId xmlns:a16="http://schemas.microsoft.com/office/drawing/2014/main" id="{9F1E88C5-3DD6-49A1-AF98-F7C8D2FD98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98576B78-B8A4-42E9-ACEC-577C0120792B}" type="slidenum">
              <a:rPr lang="ar-SA" altLang="ar-EG">
                <a:solidFill>
                  <a:srgbClr val="B5A788"/>
                </a:solidFill>
              </a:rPr>
              <a:pPr eaLnBrk="1" hangingPunct="1"/>
              <a:t>16</a:t>
            </a:fld>
            <a:endParaRPr lang="en-US" altLang="ar-EG">
              <a:solidFill>
                <a:srgbClr val="B5A788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>
            <a:extLst>
              <a:ext uri="{FF2B5EF4-FFF2-40B4-BE49-F238E27FC236}">
                <a16:creationId xmlns:a16="http://schemas.microsoft.com/office/drawing/2014/main" id="{E50B906D-84CC-4D02-B404-E63AC627E7A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362200" y="1295399"/>
            <a:ext cx="7848600" cy="3006777"/>
          </a:xfrm>
        </p:spPr>
        <p:txBody>
          <a:bodyPr/>
          <a:lstStyle/>
          <a:p>
            <a:br>
              <a:rPr lang="ar-EG" altLang="ar-EG" sz="6000" b="1" dirty="0">
                <a:solidFill>
                  <a:srgbClr val="FF9900"/>
                </a:solidFill>
                <a:latin typeface="MCS Basmalah normal." pitchFamily="2" charset="0"/>
                <a:ea typeface="Times New Roman" panose="02020603050405020304" pitchFamily="18" charset="0"/>
                <a:cs typeface="MCS Jeddah S_I stars." pitchFamily="2" charset="-78"/>
              </a:rPr>
            </a:br>
            <a:r>
              <a:rPr lang="ar-EG" altLang="ar-EG" sz="6000" b="1" dirty="0">
                <a:solidFill>
                  <a:srgbClr val="FF9900"/>
                </a:solidFill>
                <a:latin typeface="MCS Basmalah normal." pitchFamily="2" charset="0"/>
                <a:ea typeface="Times New Roman" panose="02020603050405020304" pitchFamily="18" charset="0"/>
                <a:cs typeface="MCS Jeddah S_I stars." pitchFamily="2" charset="-78"/>
              </a:rPr>
              <a:t>والسلام عليكم ورحمة الله وبركاته</a:t>
            </a:r>
            <a:endParaRPr lang="en-US" altLang="ar-EG" sz="6000" b="1" dirty="0">
              <a:solidFill>
                <a:srgbClr val="FF9900"/>
              </a:solidFill>
              <a:latin typeface="MCS Basmalah normal." pitchFamily="2" charset="0"/>
              <a:ea typeface="Times New Roman" panose="02020603050405020304" pitchFamily="18" charset="0"/>
              <a:cs typeface="MCS Jeddah S_I stars." pitchFamily="2" charset="-7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>
            <a:extLst>
              <a:ext uri="{FF2B5EF4-FFF2-40B4-BE49-F238E27FC236}">
                <a16:creationId xmlns:a16="http://schemas.microsoft.com/office/drawing/2014/main" id="{B107D7CD-A9AF-4126-ACC3-5BEEAA11C1F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EG" altLang="ar-EG" b="1" dirty="0">
                <a:solidFill>
                  <a:schemeClr val="accent1">
                    <a:lumMod val="75000"/>
                  </a:schemeClr>
                </a:solidFill>
              </a:rPr>
              <a:t>عزيزي الطالب ،،،،،</a:t>
            </a:r>
            <a:endParaRPr lang="en-US" altLang="ar-EG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" name="عنصر نائب لرقم الشريحة 1">
            <a:extLst>
              <a:ext uri="{FF2B5EF4-FFF2-40B4-BE49-F238E27FC236}">
                <a16:creationId xmlns:a16="http://schemas.microsoft.com/office/drawing/2014/main" id="{1A8D257D-379B-4AD6-8498-7BF9BDE197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DD26EBA-CF6E-4D62-B531-23C667DBDBC8}" type="slidenum">
              <a:rPr kumimoji="0" lang="ar-EG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ar-EG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3" name="عنصر 2">
            <a:extLst>
              <a:ext uri="{FF2B5EF4-FFF2-40B4-BE49-F238E27FC236}">
                <a16:creationId xmlns:a16="http://schemas.microsoft.com/office/drawing/2014/main" id="{0FBB4EA7-8A63-44AB-A59D-A9EF7E53309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31811" y="1152907"/>
          <a:ext cx="4729588" cy="53764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5" r:id="rId3" imgW="2219454" imgH="3733721" progId="">
                  <p:embed/>
                </p:oleObj>
              </mc:Choice>
              <mc:Fallback>
                <p:oleObj r:id="rId3" imgW="2219454" imgH="3733721" progId="">
                  <p:embed/>
                  <p:pic>
                    <p:nvPicPr>
                      <p:cNvPr id="3" name="عنصر 2">
                        <a:extLst>
                          <a:ext uri="{FF2B5EF4-FFF2-40B4-BE49-F238E27FC236}">
                            <a16:creationId xmlns:a16="http://schemas.microsoft.com/office/drawing/2014/main" id="{0FBB4EA7-8A63-44AB-A59D-A9EF7E53309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31811" y="1152907"/>
                        <a:ext cx="4729588" cy="537640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فقاعة التفكير: على شكل سحابة 3">
            <a:extLst>
              <a:ext uri="{FF2B5EF4-FFF2-40B4-BE49-F238E27FC236}">
                <a16:creationId xmlns:a16="http://schemas.microsoft.com/office/drawing/2014/main" id="{2E21F17F-292F-49CF-88F4-CCC08BA6156D}"/>
              </a:ext>
            </a:extLst>
          </p:cNvPr>
          <p:cNvSpPr/>
          <p:nvPr/>
        </p:nvSpPr>
        <p:spPr>
          <a:xfrm>
            <a:off x="5064369" y="1336431"/>
            <a:ext cx="6440243" cy="4459458"/>
          </a:xfrm>
          <a:prstGeom prst="cloudCallou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 sz="2400" b="1" dirty="0">
              <a:solidFill>
                <a:srgbClr val="FF0000"/>
              </a:solidFill>
            </a:endParaRPr>
          </a:p>
          <a:p>
            <a:pPr algn="ctr"/>
            <a:r>
              <a:rPr lang="ar-EG" sz="2400" b="1" dirty="0">
                <a:solidFill>
                  <a:srgbClr val="FF0000"/>
                </a:solidFill>
              </a:rPr>
              <a:t>سوف نتناول في محاضرة اليوم</a:t>
            </a:r>
          </a:p>
          <a:p>
            <a:pPr algn="ctr"/>
            <a:r>
              <a:rPr lang="ar-EG" sz="2400" b="1" dirty="0">
                <a:solidFill>
                  <a:srgbClr val="FF0000"/>
                </a:solidFill>
              </a:rPr>
              <a:t>موضوعا جديدا وهو عن القيادة الإدارية</a:t>
            </a: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EG" sz="12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03307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8E5E76C0-0B8F-49A5-AEC8-66ED91F60A61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>
            <a:normAutofit/>
          </a:bodyPr>
          <a:lstStyle/>
          <a:p>
            <a:pPr algn="ctr"/>
            <a:br>
              <a:rPr lang="en-US" b="1" dirty="0"/>
            </a:br>
            <a:r>
              <a:rPr lang="ar-EG" b="1" dirty="0"/>
              <a:t>ولكن ماذا نعنى بالقيادة؟</a:t>
            </a:r>
            <a:endParaRPr lang="ar-EG" dirty="0"/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9E03CF84-55A5-48E8-8D02-2ADD0AAD08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3600" b="1" dirty="0">
                <a:ea typeface="Times New Roman" pitchFamily="18" charset="0"/>
                <a:cs typeface="Simplified Arabic" pitchFamily="18" charset="-78"/>
              </a:rPr>
              <a:t>قال</a:t>
            </a:r>
            <a:r>
              <a:rPr lang="ar-EG" sz="3600" b="1" dirty="0">
                <a:ea typeface="Times New Roman" pitchFamily="18" charset="0"/>
                <a:cs typeface="Simplified Arabic" pitchFamily="18" charset="-78"/>
              </a:rPr>
              <a:t> رسول الله صلى الله عليه وسلم</a:t>
            </a:r>
            <a:r>
              <a:rPr lang="ar-SA" sz="3600" b="1" dirty="0">
                <a:ea typeface="Times New Roman" pitchFamily="18" charset="0"/>
                <a:cs typeface="Simplified Arabic" pitchFamily="18" charset="-78"/>
              </a:rPr>
              <a:t> </a:t>
            </a:r>
            <a:r>
              <a:rPr lang="ar-EG" sz="3600" b="1" dirty="0">
                <a:ea typeface="Times New Roman" pitchFamily="18" charset="0"/>
                <a:cs typeface="Simplified Arabic" pitchFamily="18" charset="-78"/>
              </a:rPr>
              <a:t>(</a:t>
            </a:r>
            <a:r>
              <a:rPr lang="ar-SA" sz="3600" b="1" dirty="0">
                <a:ea typeface="Times New Roman" pitchFamily="18" charset="0"/>
                <a:cs typeface="Simplified Arabic" pitchFamily="18" charset="-78"/>
              </a:rPr>
              <a:t>إذا خرج ثلاثة في سفر فليأمروا أحدهم </a:t>
            </a:r>
            <a:r>
              <a:rPr lang="en-US" sz="3600" b="1" dirty="0">
                <a:ea typeface="Times New Roman" pitchFamily="18" charset="0"/>
                <a:cs typeface="Simplified Arabic" pitchFamily="18" charset="-78"/>
                <a:sym typeface="AGA Arabesque" pitchFamily="2" charset="2"/>
              </a:rPr>
              <a:t></a:t>
            </a:r>
            <a:r>
              <a:rPr lang="ar-SA" sz="3600" b="1" dirty="0">
                <a:ea typeface="Times New Roman" pitchFamily="18" charset="0"/>
                <a:cs typeface="Simplified Arabic" pitchFamily="18" charset="-78"/>
              </a:rPr>
              <a:t> رواه أبو داوود</a:t>
            </a:r>
            <a:r>
              <a:rPr lang="en-US" sz="3600" b="1" dirty="0"/>
              <a:t> </a:t>
            </a:r>
          </a:p>
          <a:p>
            <a:endParaRPr lang="ar-SA" sz="3600" b="1" dirty="0"/>
          </a:p>
          <a:p>
            <a:r>
              <a:rPr lang="ar-SA" sz="3600" b="1" dirty="0"/>
              <a:t>قال القائد الفرنسي نابليون:</a:t>
            </a:r>
          </a:p>
          <a:p>
            <a:r>
              <a:rPr lang="ar-SA" sz="3600" b="1" dirty="0"/>
              <a:t> </a:t>
            </a:r>
            <a:r>
              <a:rPr lang="en-US" sz="3600" b="1" dirty="0">
                <a:sym typeface="AGA Arabesque" pitchFamily="2" charset="2"/>
              </a:rPr>
              <a:t></a:t>
            </a:r>
            <a:r>
              <a:rPr lang="ar-SA" sz="3600" b="1" dirty="0"/>
              <a:t> جيش من الأرانب يقوده أسد، أفضل من جيش من أسود يقوده أرنب </a:t>
            </a:r>
            <a:endParaRPr lang="ar-EG" sz="3600" b="1" dirty="0"/>
          </a:p>
        </p:txBody>
      </p:sp>
      <p:pic>
        <p:nvPicPr>
          <p:cNvPr id="5" name="Picture 8" descr="161">
            <a:extLst>
              <a:ext uri="{FF2B5EF4-FFF2-40B4-BE49-F238E27FC236}">
                <a16:creationId xmlns:a16="http://schemas.microsoft.com/office/drawing/2014/main" id="{9295952A-A976-415D-9AC5-4E4D4361E702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5173663"/>
            <a:ext cx="1108075" cy="1138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14003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idx="1"/>
          </p:nvPr>
        </p:nvSpPr>
        <p:spPr>
          <a:xfrm>
            <a:off x="4698608" y="1825625"/>
            <a:ext cx="6655191" cy="4351338"/>
          </a:xfrm>
        </p:spPr>
        <p:txBody>
          <a:bodyPr/>
          <a:lstStyle/>
          <a:p>
            <a:r>
              <a:rPr lang="ar-SA" sz="3200" b="1" dirty="0">
                <a:solidFill>
                  <a:srgbClr val="FF0000"/>
                </a:solidFill>
              </a:rPr>
              <a:t>تعتبر القيادة من أهم الوظائف الادارية.</a:t>
            </a:r>
            <a:endParaRPr lang="en-US" sz="3200" b="1" dirty="0">
              <a:solidFill>
                <a:srgbClr val="FF0000"/>
              </a:solidFill>
              <a:cs typeface="Arial" pitchFamily="34" charset="0"/>
            </a:endParaRPr>
          </a:p>
          <a:p>
            <a:r>
              <a:rPr lang="ar-SA" sz="3200" b="1" dirty="0">
                <a:solidFill>
                  <a:srgbClr val="FF0000"/>
                </a:solidFill>
              </a:rPr>
              <a:t>يقود المدير مجموعة من الأفراد يوجههم و يرشدهم و يدربهم وينسق أعمالهم </a:t>
            </a:r>
            <a:endParaRPr lang="ar-EG" sz="3200" b="1" dirty="0">
              <a:solidFill>
                <a:srgbClr val="FF0000"/>
              </a:solidFill>
            </a:endParaRPr>
          </a:p>
          <a:p>
            <a:r>
              <a:rPr lang="ar-SA" sz="3200" b="1" dirty="0">
                <a:solidFill>
                  <a:srgbClr val="FF0000"/>
                </a:solidFill>
              </a:rPr>
              <a:t>تتطلب القيادة من المدير الجهد والوقت والمهارات حتى يستطيع أن يقود جماعته نحو الهدف المنشود بالكفاءة و الفعالية اللازمة.</a:t>
            </a:r>
            <a:endParaRPr lang="en-US" sz="3200" b="1" dirty="0">
              <a:solidFill>
                <a:srgbClr val="FF0000"/>
              </a:solidFill>
              <a:cs typeface="Arial" pitchFamily="34" charset="0"/>
            </a:endParaRPr>
          </a:p>
          <a:p>
            <a:r>
              <a:rPr lang="ar-SA" sz="3200" b="1" dirty="0">
                <a:solidFill>
                  <a:srgbClr val="FF0000"/>
                </a:solidFill>
              </a:rPr>
              <a:t>القيادة هي جوهر العملية الادارية.</a:t>
            </a:r>
            <a:endParaRPr lang="en-US" sz="3200" b="1" dirty="0">
              <a:solidFill>
                <a:srgbClr val="FF0000"/>
              </a:solidFill>
              <a:cs typeface="Arial" pitchFamily="34" charset="0"/>
            </a:endParaRPr>
          </a:p>
          <a:p>
            <a:pPr eaLnBrk="1" hangingPunct="1"/>
            <a:endParaRPr lang="en-US" dirty="0">
              <a:cs typeface="Arial" pitchFamily="34" charset="0"/>
            </a:endParaRPr>
          </a:p>
        </p:txBody>
      </p:sp>
      <p:sp>
        <p:nvSpPr>
          <p:cNvPr id="4099" name="WordArt 4"/>
          <p:cNvSpPr>
            <a:spLocks noChangeArrowheads="1" noChangeShapeType="1" noTextEdit="1"/>
          </p:cNvSpPr>
          <p:nvPr/>
        </p:nvSpPr>
        <p:spPr bwMode="auto">
          <a:xfrm>
            <a:off x="4943475" y="1052513"/>
            <a:ext cx="2736850" cy="6477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4"/>
              </a:avLst>
            </a:prstTxWarp>
          </a:bodyPr>
          <a:lstStyle/>
          <a:p>
            <a:pPr algn="ctr"/>
            <a:r>
              <a:rPr lang="ar-EG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333399"/>
                </a:solidFill>
                <a:latin typeface="Arial"/>
                <a:cs typeface="Arial"/>
              </a:rPr>
              <a:t>مـــقدمـة</a:t>
            </a:r>
            <a:endParaRPr 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333399"/>
              </a:solidFill>
              <a:latin typeface="Arial"/>
              <a:cs typeface="Arial"/>
            </a:endParaRPr>
          </a:p>
        </p:txBody>
      </p:sp>
      <p:pic>
        <p:nvPicPr>
          <p:cNvPr id="4" name="Picture 8" descr="CMENO010">
            <a:extLst>
              <a:ext uri="{FF2B5EF4-FFF2-40B4-BE49-F238E27FC236}">
                <a16:creationId xmlns:a16="http://schemas.microsoft.com/office/drawing/2014/main" id="{70B32E68-0FCA-4F60-86A3-0CA25C2F13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38201" y="1825625"/>
            <a:ext cx="3663461" cy="411553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6582986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590550"/>
            <a:ext cx="8229600" cy="1143000"/>
          </a:xfrm>
        </p:spPr>
        <p:txBody>
          <a:bodyPr rtlCol="1">
            <a:normAutofit/>
          </a:bodyPr>
          <a:lstStyle/>
          <a:p>
            <a:pPr>
              <a:defRPr/>
            </a:pPr>
            <a:r>
              <a:rPr lang="ar-EG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نماذج</a:t>
            </a:r>
            <a:r>
              <a:rPr lang="ar-SA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القيادة</a:t>
            </a:r>
            <a:r>
              <a:rPr lang="ar-EG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الإدارية</a:t>
            </a:r>
            <a:endParaRPr lang="en-US" b="1" dirty="0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1981199" y="1603717"/>
            <a:ext cx="9315157" cy="459864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ar-SA" sz="3200" b="1" dirty="0">
                <a:solidFill>
                  <a:schemeClr val="hlink"/>
                </a:solidFill>
                <a:latin typeface="Calibri" pitchFamily="34" charset="0"/>
                <a:ea typeface="Majalla UI"/>
                <a:cs typeface="Majalla UI"/>
              </a:rPr>
              <a:t>تبحث هذه النظريات </a:t>
            </a:r>
            <a:r>
              <a:rPr lang="ar-EG" sz="3200" b="1" dirty="0">
                <a:solidFill>
                  <a:schemeClr val="hlink"/>
                </a:solidFill>
                <a:latin typeface="Calibri" pitchFamily="34" charset="0"/>
                <a:ea typeface="Majalla UI"/>
                <a:cs typeface="Majalla UI"/>
              </a:rPr>
              <a:t>أو النماذج </a:t>
            </a:r>
            <a:r>
              <a:rPr lang="ar-SA" sz="3200" b="1" dirty="0">
                <a:solidFill>
                  <a:schemeClr val="hlink"/>
                </a:solidFill>
                <a:latin typeface="Calibri" pitchFamily="34" charset="0"/>
                <a:ea typeface="Majalla UI"/>
                <a:cs typeface="Majalla UI"/>
              </a:rPr>
              <a:t>في الكيفية التي تظهر بها القيادة ، أي ما الذي </a:t>
            </a:r>
            <a:r>
              <a:rPr lang="ar-EG" sz="3200" b="1" dirty="0">
                <a:solidFill>
                  <a:schemeClr val="hlink"/>
                </a:solidFill>
                <a:latin typeface="Calibri" pitchFamily="34" charset="0"/>
                <a:ea typeface="Majalla UI"/>
                <a:cs typeface="Majalla UI"/>
              </a:rPr>
              <a:t>يجعل </a:t>
            </a:r>
            <a:r>
              <a:rPr lang="ar-SA" sz="3200" b="1" dirty="0">
                <a:solidFill>
                  <a:schemeClr val="hlink"/>
                </a:solidFill>
                <a:latin typeface="Calibri" pitchFamily="34" charset="0"/>
                <a:ea typeface="Majalla UI"/>
                <a:cs typeface="Majalla UI"/>
              </a:rPr>
              <a:t>شخص معين قائداً ؟</a:t>
            </a:r>
            <a:endParaRPr lang="ar-EG" sz="3200" dirty="0"/>
          </a:p>
          <a:p>
            <a:pPr marL="0" indent="0">
              <a:buNone/>
            </a:pPr>
            <a:r>
              <a:rPr lang="ar-SA" sz="3200" dirty="0"/>
              <a:t>فيما يلى عرض لأهم النماذج ، </a:t>
            </a:r>
            <a:r>
              <a:rPr lang="ar-SA" sz="3200" dirty="0" err="1"/>
              <a:t>التى</a:t>
            </a:r>
            <a:r>
              <a:rPr lang="ar-SA" sz="3200" dirty="0"/>
              <a:t> تناولت تصنيف أنماط السلوك </a:t>
            </a:r>
            <a:r>
              <a:rPr lang="ar-SA" sz="3200" dirty="0" err="1"/>
              <a:t>القيادى</a:t>
            </a:r>
            <a:r>
              <a:rPr lang="ar-SA" sz="3200" dirty="0"/>
              <a:t> وهى</a:t>
            </a:r>
            <a:r>
              <a:rPr lang="ar-EG" sz="3200" dirty="0"/>
              <a:t>:</a:t>
            </a:r>
          </a:p>
          <a:p>
            <a:r>
              <a:rPr lang="ar-SA" sz="3200" dirty="0"/>
              <a:t> نموذج </a:t>
            </a:r>
            <a:r>
              <a:rPr lang="ar-SA" sz="3200" dirty="0" err="1"/>
              <a:t>تاننباوم</a:t>
            </a:r>
            <a:r>
              <a:rPr lang="ar-SA" sz="3200" dirty="0"/>
              <a:t> </a:t>
            </a:r>
            <a:r>
              <a:rPr lang="ar-SA" sz="3200" dirty="0" err="1"/>
              <a:t>وشميدت</a:t>
            </a:r>
            <a:r>
              <a:rPr lang="ar-SA" sz="3200" dirty="0"/>
              <a:t> </a:t>
            </a:r>
            <a:endParaRPr lang="ar-EG" sz="3200" dirty="0"/>
          </a:p>
          <a:p>
            <a:r>
              <a:rPr lang="ar-SA" sz="3200" dirty="0"/>
              <a:t> نموذج </a:t>
            </a:r>
            <a:r>
              <a:rPr lang="ar-SA" sz="3200" dirty="0" err="1"/>
              <a:t>ليكرت</a:t>
            </a:r>
            <a:r>
              <a:rPr lang="ar-SA" sz="3200" dirty="0"/>
              <a:t> </a:t>
            </a:r>
            <a:endParaRPr lang="ar-EG" sz="3200" dirty="0"/>
          </a:p>
          <a:p>
            <a:r>
              <a:rPr lang="ar-SA" sz="3200" dirty="0"/>
              <a:t> نموذج بليك </a:t>
            </a:r>
            <a:r>
              <a:rPr lang="ar-SA" sz="3200" dirty="0" err="1"/>
              <a:t>وموتون</a:t>
            </a:r>
            <a:r>
              <a:rPr lang="ar-SA" sz="3200" dirty="0"/>
              <a:t> </a:t>
            </a:r>
            <a:r>
              <a:rPr lang="ar-EG" sz="3200" dirty="0"/>
              <a:t>.</a:t>
            </a:r>
          </a:p>
          <a:p>
            <a:r>
              <a:rPr lang="ar-SA" sz="3200" dirty="0"/>
              <a:t> نموذج ريدن</a:t>
            </a:r>
            <a:endParaRPr lang="en-US" sz="3200" dirty="0"/>
          </a:p>
          <a:p>
            <a:pPr marL="0" indent="0">
              <a:buNone/>
            </a:pPr>
            <a:r>
              <a:rPr lang="ar-SA" sz="3200" dirty="0"/>
              <a:t>.</a:t>
            </a:r>
            <a:endParaRPr lang="en-US" dirty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06887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B938B6FD-764B-42EA-BF2D-879FEAB4CA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7694" y="337626"/>
            <a:ext cx="11036105" cy="1488000"/>
          </a:xfr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ar-SA" sz="3600" b="1" dirty="0"/>
              <a:t>أولاً :  نموذج </a:t>
            </a:r>
            <a:r>
              <a:rPr lang="ar-SA" sz="3600" b="1" dirty="0" err="1"/>
              <a:t>تاننباوم</a:t>
            </a:r>
            <a:r>
              <a:rPr lang="ar-SA" sz="3600" b="1" dirty="0"/>
              <a:t> </a:t>
            </a:r>
            <a:r>
              <a:rPr lang="ar-SA" sz="3600" b="1" dirty="0" err="1"/>
              <a:t>وشميدت</a:t>
            </a:r>
            <a:r>
              <a:rPr lang="ar-SA" sz="3600" b="1" dirty="0"/>
              <a:t> </a:t>
            </a:r>
            <a:r>
              <a:rPr lang="en-US" sz="3600" b="1" dirty="0"/>
              <a:t>Tannenbaum and Schmidt</a:t>
            </a:r>
            <a:r>
              <a:rPr lang="ar-EG" sz="3600" b="1" dirty="0"/>
              <a:t> :</a:t>
            </a:r>
            <a:br>
              <a:rPr lang="en-US" sz="3600" dirty="0"/>
            </a:br>
            <a:endParaRPr lang="ar-EG" sz="3600" dirty="0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925D8B1A-CF58-4FE5-B57B-02DAE41E34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EG" b="1" dirty="0"/>
              <a:t>أسهم كل من </a:t>
            </a:r>
            <a:r>
              <a:rPr lang="ar-EG" b="1" dirty="0" err="1"/>
              <a:t>تاننباوم</a:t>
            </a:r>
            <a:r>
              <a:rPr lang="ar-EG" b="1" dirty="0"/>
              <a:t> </a:t>
            </a:r>
            <a:r>
              <a:rPr lang="ar-EG" b="1" dirty="0" err="1"/>
              <a:t>وشميدت</a:t>
            </a:r>
            <a:r>
              <a:rPr lang="ar-EG" b="1" dirty="0"/>
              <a:t> ، سنة 1958 ، </a:t>
            </a:r>
            <a:r>
              <a:rPr lang="ar-EG" b="1" dirty="0" err="1"/>
              <a:t>فى</a:t>
            </a:r>
            <a:r>
              <a:rPr lang="ar-EG" b="1" dirty="0"/>
              <a:t> وضع نموذج يستخدم </a:t>
            </a:r>
            <a:r>
              <a:rPr lang="ar-EG" b="1" dirty="0" err="1"/>
              <a:t>فى</a:t>
            </a:r>
            <a:r>
              <a:rPr lang="ar-EG" b="1" dirty="0"/>
              <a:t> تحديد النمط </a:t>
            </a:r>
            <a:r>
              <a:rPr lang="ar-EG" b="1" dirty="0" err="1"/>
              <a:t>القيادى</a:t>
            </a:r>
            <a:r>
              <a:rPr lang="ar-EG" b="1" dirty="0"/>
              <a:t> الملائم ، ويقوم مفهوم هذا النموذج على أساس أن الأسلوب </a:t>
            </a:r>
            <a:r>
              <a:rPr lang="ar-EG" b="1" dirty="0" err="1"/>
              <a:t>القيادى</a:t>
            </a:r>
            <a:r>
              <a:rPr lang="ar-EG" b="1" dirty="0"/>
              <a:t> ، يعتمد على ثلاثة متغيرات </a:t>
            </a:r>
            <a:r>
              <a:rPr lang="ar-EG" b="1" dirty="0" err="1"/>
              <a:t>هى</a:t>
            </a:r>
            <a:r>
              <a:rPr lang="ar-EG" b="1" dirty="0"/>
              <a:t> :</a:t>
            </a:r>
            <a:endParaRPr lang="en-US" b="1" dirty="0"/>
          </a:p>
          <a:p>
            <a:r>
              <a:rPr lang="ar-EG" dirty="0"/>
              <a:t>أ -  </a:t>
            </a:r>
            <a:r>
              <a:rPr lang="ar-EG" b="1" dirty="0">
                <a:solidFill>
                  <a:srgbClr val="FF0000"/>
                </a:solidFill>
              </a:rPr>
              <a:t>الصفات الشخصية للمدير ، </a:t>
            </a:r>
            <a:r>
              <a:rPr lang="ar-EG" b="1" dirty="0" err="1">
                <a:solidFill>
                  <a:srgbClr val="FF0000"/>
                </a:solidFill>
              </a:rPr>
              <a:t>والمبادىء</a:t>
            </a:r>
            <a:r>
              <a:rPr lang="ar-EG" b="1" dirty="0">
                <a:solidFill>
                  <a:srgbClr val="FF0000"/>
                </a:solidFill>
              </a:rPr>
              <a:t> </a:t>
            </a:r>
            <a:r>
              <a:rPr lang="ar-EG" b="1" dirty="0" err="1">
                <a:solidFill>
                  <a:srgbClr val="FF0000"/>
                </a:solidFill>
              </a:rPr>
              <a:t>التى</a:t>
            </a:r>
            <a:r>
              <a:rPr lang="ar-EG" b="1" dirty="0">
                <a:solidFill>
                  <a:srgbClr val="FF0000"/>
                </a:solidFill>
              </a:rPr>
              <a:t> يؤمن بها ، ومدى ثقته </a:t>
            </a:r>
            <a:r>
              <a:rPr lang="ar-EG" b="1" dirty="0" err="1">
                <a:solidFill>
                  <a:srgbClr val="FF0000"/>
                </a:solidFill>
              </a:rPr>
              <a:t>فى</a:t>
            </a:r>
            <a:r>
              <a:rPr lang="ar-EG" b="1" dirty="0">
                <a:solidFill>
                  <a:srgbClr val="FF0000"/>
                </a:solidFill>
              </a:rPr>
              <a:t> مرؤوسيه.</a:t>
            </a:r>
            <a:endParaRPr lang="en-US" b="1" dirty="0">
              <a:solidFill>
                <a:srgbClr val="FF0000"/>
              </a:solidFill>
            </a:endParaRPr>
          </a:p>
          <a:p>
            <a:r>
              <a:rPr lang="ar-EG" b="1" dirty="0">
                <a:solidFill>
                  <a:srgbClr val="FF0000"/>
                </a:solidFill>
              </a:rPr>
              <a:t>ب -  نوع المرؤوسين.</a:t>
            </a:r>
            <a:endParaRPr lang="en-US" b="1" dirty="0">
              <a:solidFill>
                <a:srgbClr val="FF0000"/>
              </a:solidFill>
            </a:endParaRPr>
          </a:p>
          <a:p>
            <a:r>
              <a:rPr lang="ar-EG" b="1" dirty="0">
                <a:solidFill>
                  <a:srgbClr val="FF0000"/>
                </a:solidFill>
              </a:rPr>
              <a:t>جـ -  الظروف المحيطة ، مثل ،  فلسفة المنظمة وتقاليدها ، فعالية وإنتاجية الأفراد ، نوع المشكلات القائمة ،  توفر الوقت.</a:t>
            </a:r>
            <a:endParaRPr lang="en-US" b="1" dirty="0">
              <a:solidFill>
                <a:srgbClr val="FF0000"/>
              </a:solidFill>
            </a:endParaRPr>
          </a:p>
          <a:p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12124600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>
            <a:extLst>
              <a:ext uri="{FF2B5EF4-FFF2-40B4-BE49-F238E27FC236}">
                <a16:creationId xmlns:a16="http://schemas.microsoft.com/office/drawing/2014/main" id="{4C34360C-69ED-4FA6-BFCB-F3A35CC44F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1668463"/>
            <a:ext cx="25923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ar-EG" sz="2400">
              <a:solidFill>
                <a:schemeClr val="bg1"/>
              </a:solidFill>
            </a:endParaRPr>
          </a:p>
        </p:txBody>
      </p:sp>
      <p:sp>
        <p:nvSpPr>
          <p:cNvPr id="64516" name="AutoShape 4" descr="كرات">
            <a:extLst>
              <a:ext uri="{FF2B5EF4-FFF2-40B4-BE49-F238E27FC236}">
                <a16:creationId xmlns:a16="http://schemas.microsoft.com/office/drawing/2014/main" id="{2AE091C0-453D-404A-BF72-049763B126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92463" y="1452564"/>
            <a:ext cx="6769100" cy="719137"/>
          </a:xfrm>
          <a:prstGeom prst="rightArrow">
            <a:avLst>
              <a:gd name="adj1" fmla="val 52315"/>
              <a:gd name="adj2" fmla="val 76697"/>
            </a:avLst>
          </a:prstGeom>
          <a:solidFill>
            <a:schemeClr val="accent5"/>
          </a:solidFill>
          <a:ln w="9525" algn="ctr">
            <a:solidFill>
              <a:srgbClr val="99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ar-SA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L-Mateen" pitchFamily="10" charset="-78"/>
              </a:rPr>
              <a:t>          سلطة أكثر</a:t>
            </a:r>
            <a:endParaRPr lang="en-US" sz="36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cs typeface="AL-Mateen" pitchFamily="10" charset="-78"/>
            </a:endParaRPr>
          </a:p>
        </p:txBody>
      </p:sp>
      <p:sp>
        <p:nvSpPr>
          <p:cNvPr id="64517" name="AutoShape 5" descr="كرات">
            <a:extLst>
              <a:ext uri="{FF2B5EF4-FFF2-40B4-BE49-F238E27FC236}">
                <a16:creationId xmlns:a16="http://schemas.microsoft.com/office/drawing/2014/main" id="{4E3388A1-0F74-46F8-A8AA-41BD164265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40844" y="2133602"/>
            <a:ext cx="6767512" cy="719137"/>
          </a:xfrm>
          <a:prstGeom prst="leftArrow">
            <a:avLst>
              <a:gd name="adj1" fmla="val 58500"/>
              <a:gd name="adj2" fmla="val 76635"/>
            </a:avLst>
          </a:prstGeom>
          <a:solidFill>
            <a:schemeClr val="accent5"/>
          </a:solidFill>
          <a:ln w="9525" algn="ctr">
            <a:solidFill>
              <a:srgbClr val="99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ar-SA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L-Mateen" pitchFamily="10" charset="-78"/>
              </a:rPr>
              <a:t>مشاركة أكثر</a:t>
            </a:r>
            <a:endParaRPr lang="en-US" sz="36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cs typeface="AL-Mateen" pitchFamily="10" charset="-78"/>
            </a:endParaRPr>
          </a:p>
        </p:txBody>
      </p:sp>
      <p:sp>
        <p:nvSpPr>
          <p:cNvPr id="64519" name="AutoShape 7">
            <a:extLst>
              <a:ext uri="{FF2B5EF4-FFF2-40B4-BE49-F238E27FC236}">
                <a16:creationId xmlns:a16="http://schemas.microsoft.com/office/drawing/2014/main" id="{0C9CC439-6BF4-4303-AC5D-63F5EB061D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02523" y="2997201"/>
            <a:ext cx="1190015" cy="1871663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noFill/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>
              <a:defRPr/>
            </a:pPr>
            <a:r>
              <a:rPr lang="ar-SA" sz="2400" b="1" dirty="0">
                <a:effectLst>
                  <a:outerShdw blurRad="38100" dist="38100" dir="2700000" algn="tl">
                    <a:srgbClr val="FFFFFF"/>
                  </a:outerShdw>
                </a:effectLst>
                <a:cs typeface="AL-Mateen" pitchFamily="10" charset="-78"/>
              </a:rPr>
              <a:t>ديمقراطي</a:t>
            </a:r>
            <a:endParaRPr lang="en-US" sz="2400" b="1" dirty="0">
              <a:effectLst>
                <a:outerShdw blurRad="38100" dist="38100" dir="2700000" algn="tl">
                  <a:srgbClr val="FFFFFF"/>
                </a:outerShdw>
              </a:effectLst>
              <a:cs typeface="AL-Mateen" pitchFamily="10" charset="-78"/>
            </a:endParaRPr>
          </a:p>
        </p:txBody>
      </p:sp>
      <p:sp>
        <p:nvSpPr>
          <p:cNvPr id="64520" name="AutoShape 8">
            <a:extLst>
              <a:ext uri="{FF2B5EF4-FFF2-40B4-BE49-F238E27FC236}">
                <a16:creationId xmlns:a16="http://schemas.microsoft.com/office/drawing/2014/main" id="{32DD2801-BF3C-4978-8A97-7FF85139F7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63975" y="2997201"/>
            <a:ext cx="865188" cy="1871663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noFill/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>
              <a:defRPr/>
            </a:pPr>
            <a:endParaRPr lang="ar-SA"/>
          </a:p>
        </p:txBody>
      </p:sp>
      <p:sp>
        <p:nvSpPr>
          <p:cNvPr id="64521" name="AutoShape 9">
            <a:extLst>
              <a:ext uri="{FF2B5EF4-FFF2-40B4-BE49-F238E27FC236}">
                <a16:creationId xmlns:a16="http://schemas.microsoft.com/office/drawing/2014/main" id="{3374F129-305A-464A-83ED-A36BF00395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99014" y="2997201"/>
            <a:ext cx="865187" cy="1871663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noFill/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>
              <a:defRPr/>
            </a:pPr>
            <a:endParaRPr lang="ar-SA"/>
          </a:p>
        </p:txBody>
      </p:sp>
      <p:sp>
        <p:nvSpPr>
          <p:cNvPr id="64522" name="AutoShape 10">
            <a:extLst>
              <a:ext uri="{FF2B5EF4-FFF2-40B4-BE49-F238E27FC236}">
                <a16:creationId xmlns:a16="http://schemas.microsoft.com/office/drawing/2014/main" id="{25FDE47A-30BC-407A-B2B3-237AE2A52C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35639" y="2997201"/>
            <a:ext cx="865187" cy="1871663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noFill/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>
              <a:defRPr/>
            </a:pPr>
            <a:endParaRPr lang="ar-SA"/>
          </a:p>
        </p:txBody>
      </p:sp>
      <p:sp>
        <p:nvSpPr>
          <p:cNvPr id="64523" name="AutoShape 11">
            <a:extLst>
              <a:ext uri="{FF2B5EF4-FFF2-40B4-BE49-F238E27FC236}">
                <a16:creationId xmlns:a16="http://schemas.microsoft.com/office/drawing/2014/main" id="{87389ADD-88B1-488D-8F2E-D03CB43224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72264" y="2997201"/>
            <a:ext cx="865187" cy="1871663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noFill/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>
              <a:defRPr/>
            </a:pPr>
            <a:endParaRPr lang="ar-SA"/>
          </a:p>
        </p:txBody>
      </p:sp>
      <p:sp>
        <p:nvSpPr>
          <p:cNvPr id="64524" name="AutoShape 12">
            <a:extLst>
              <a:ext uri="{FF2B5EF4-FFF2-40B4-BE49-F238E27FC236}">
                <a16:creationId xmlns:a16="http://schemas.microsoft.com/office/drawing/2014/main" id="{0A0246EA-03EE-492C-81C9-0D0CCF23CF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07300" y="2997201"/>
            <a:ext cx="865188" cy="1871663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noFill/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>
              <a:defRPr/>
            </a:pPr>
            <a:endParaRPr lang="ar-SA"/>
          </a:p>
        </p:txBody>
      </p:sp>
      <p:sp>
        <p:nvSpPr>
          <p:cNvPr id="64525" name="AutoShape 13">
            <a:extLst>
              <a:ext uri="{FF2B5EF4-FFF2-40B4-BE49-F238E27FC236}">
                <a16:creationId xmlns:a16="http://schemas.microsoft.com/office/drawing/2014/main" id="{64F69A0E-38A0-4A0D-AEF0-603330F3B1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43924" y="2997201"/>
            <a:ext cx="1081089" cy="1871663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noFill/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>
              <a:defRPr/>
            </a:pPr>
            <a:r>
              <a:rPr lang="ar-SA" sz="2800" b="1" dirty="0">
                <a:effectLst>
                  <a:outerShdw blurRad="38100" dist="38100" dir="2700000" algn="tl">
                    <a:srgbClr val="FFFFFF"/>
                  </a:outerShdw>
                </a:effectLst>
                <a:cs typeface="AL-Mateen" pitchFamily="10" charset="-78"/>
              </a:rPr>
              <a:t>متسلط</a:t>
            </a:r>
            <a:endParaRPr lang="en-US" sz="2800" b="1" dirty="0">
              <a:effectLst>
                <a:outerShdw blurRad="38100" dist="38100" dir="2700000" algn="tl">
                  <a:srgbClr val="FFFFFF"/>
                </a:outerShdw>
              </a:effectLst>
              <a:cs typeface="AL-Mateen" pitchFamily="10" charset="-78"/>
            </a:endParaRPr>
          </a:p>
        </p:txBody>
      </p:sp>
      <p:sp>
        <p:nvSpPr>
          <p:cNvPr id="9228" name="Line 14">
            <a:extLst>
              <a:ext uri="{FF2B5EF4-FFF2-40B4-BE49-F238E27FC236}">
                <a16:creationId xmlns:a16="http://schemas.microsoft.com/office/drawing/2014/main" id="{1A5C29B8-46EC-4B35-B8E6-CF356B5078A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000375" y="3068639"/>
            <a:ext cx="6408738" cy="1800225"/>
          </a:xfrm>
          <a:prstGeom prst="line">
            <a:avLst/>
          </a:prstGeom>
          <a:noFill/>
          <a:ln w="762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ar-EG"/>
          </a:p>
        </p:txBody>
      </p:sp>
      <p:sp>
        <p:nvSpPr>
          <p:cNvPr id="9229" name="WordArt 15">
            <a:extLst>
              <a:ext uri="{FF2B5EF4-FFF2-40B4-BE49-F238E27FC236}">
                <a16:creationId xmlns:a16="http://schemas.microsoft.com/office/drawing/2014/main" id="{502B866E-638E-4114-ABBF-E4A25A222A34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104064" y="4292601"/>
            <a:ext cx="2014537" cy="28892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49532"/>
              </a:avLst>
            </a:prstTxWarp>
          </a:bodyPr>
          <a:lstStyle/>
          <a:p>
            <a:r>
              <a:rPr lang="ar-EG" sz="4000" b="1" kern="10" dirty="0">
                <a:solidFill>
                  <a:srgbClr val="FF0000"/>
                </a:solidFill>
                <a:effectLst>
                  <a:prstShdw prst="shdw17" dist="17961" dir="2700000">
                    <a:schemeClr val="tx2"/>
                  </a:prstShdw>
                </a:effectLst>
                <a:latin typeface="Arial" panose="020B0604020202020204" pitchFamily="34" charset="0"/>
              </a:rPr>
              <a:t>سلطة </a:t>
            </a:r>
            <a:r>
              <a:rPr lang="ar-EG" sz="4400" b="1" kern="10" dirty="0">
                <a:solidFill>
                  <a:srgbClr val="FF0000"/>
                </a:solidFill>
                <a:effectLst>
                  <a:prstShdw prst="shdw17" dist="17961" dir="2700000">
                    <a:schemeClr val="tx2"/>
                  </a:prstShdw>
                </a:effectLst>
                <a:latin typeface="Arial" panose="020B0604020202020204" pitchFamily="34" charset="0"/>
              </a:rPr>
              <a:t>القائد</a:t>
            </a:r>
            <a:endParaRPr lang="ar-EG" sz="4000" b="1" kern="10" dirty="0">
              <a:solidFill>
                <a:srgbClr val="FF0000"/>
              </a:solidFill>
              <a:effectLst>
                <a:prstShdw prst="shdw17" dist="17961" dir="2700000">
                  <a:schemeClr val="tx2"/>
                </a:prstShdw>
              </a:effectLst>
              <a:latin typeface="Arial" panose="020B0604020202020204" pitchFamily="34" charset="0"/>
            </a:endParaRPr>
          </a:p>
        </p:txBody>
      </p:sp>
      <p:sp>
        <p:nvSpPr>
          <p:cNvPr id="9230" name="WordArt 16">
            <a:extLst>
              <a:ext uri="{FF2B5EF4-FFF2-40B4-BE49-F238E27FC236}">
                <a16:creationId xmlns:a16="http://schemas.microsoft.com/office/drawing/2014/main" id="{3D8562BC-F166-43FE-AD08-BF3FE7A68D80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3503614" y="3213101"/>
            <a:ext cx="2014537" cy="360363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49532"/>
              </a:avLst>
            </a:prstTxWarp>
          </a:bodyPr>
          <a:lstStyle/>
          <a:p>
            <a:r>
              <a:rPr lang="ar-EG" sz="4400" b="1" kern="10" dirty="0">
                <a:solidFill>
                  <a:srgbClr val="FF0000"/>
                </a:solidFill>
                <a:effectLst>
                  <a:prstShdw prst="shdw17" dist="17961" dir="2700000">
                    <a:schemeClr val="tx2"/>
                  </a:prstShdw>
                </a:effectLst>
                <a:latin typeface="Arial" panose="020B0604020202020204" pitchFamily="34" charset="0"/>
              </a:rPr>
              <a:t>حرية المرؤوسين</a:t>
            </a:r>
          </a:p>
        </p:txBody>
      </p:sp>
      <p:grpSp>
        <p:nvGrpSpPr>
          <p:cNvPr id="2" name="Group 18">
            <a:extLst>
              <a:ext uri="{FF2B5EF4-FFF2-40B4-BE49-F238E27FC236}">
                <a16:creationId xmlns:a16="http://schemas.microsoft.com/office/drawing/2014/main" id="{2DC6F2B0-99D5-430C-859D-1524EA955C03}"/>
              </a:ext>
            </a:extLst>
          </p:cNvPr>
          <p:cNvGrpSpPr>
            <a:grpSpLocks/>
          </p:cNvGrpSpPr>
          <p:nvPr/>
        </p:nvGrpSpPr>
        <p:grpSpPr bwMode="auto">
          <a:xfrm>
            <a:off x="2927351" y="4652963"/>
            <a:ext cx="792163" cy="1871662"/>
            <a:chOff x="884" y="2931"/>
            <a:chExt cx="499" cy="1179"/>
          </a:xfrm>
        </p:grpSpPr>
        <p:sp>
          <p:nvSpPr>
            <p:cNvPr id="64531" name="AutoShape 19">
              <a:extLst>
                <a:ext uri="{FF2B5EF4-FFF2-40B4-BE49-F238E27FC236}">
                  <a16:creationId xmlns:a16="http://schemas.microsoft.com/office/drawing/2014/main" id="{85712126-AAD8-4420-85DB-57A22AF3E1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84" y="3158"/>
              <a:ext cx="499" cy="952"/>
            </a:xfrm>
            <a:prstGeom prst="foldedCorner">
              <a:avLst>
                <a:gd name="adj" fmla="val 12500"/>
              </a:avLst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chemeClr val="accent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>
                <a:defRPr/>
              </a:pPr>
              <a:r>
                <a:rPr lang="ar-SA" sz="2000" b="1">
                  <a:effectLst>
                    <a:outerShdw blurRad="38100" dist="38100" dir="2700000" algn="tl">
                      <a:srgbClr val="FFFFFF"/>
                    </a:outerShdw>
                  </a:effectLst>
                  <a:ea typeface="AL-Mohanad Bold"/>
                  <a:cs typeface="AL-Mohanad Bold"/>
                </a:rPr>
                <a:t>يفوض</a:t>
              </a:r>
            </a:p>
            <a:p>
              <a:pPr>
                <a:defRPr/>
              </a:pPr>
              <a:r>
                <a:rPr lang="ar-SA" sz="2000" b="1">
                  <a:effectLst>
                    <a:outerShdw blurRad="38100" dist="38100" dir="2700000" algn="tl">
                      <a:srgbClr val="FFFFFF"/>
                    </a:outerShdw>
                  </a:effectLst>
                  <a:ea typeface="AL-Mohanad Bold"/>
                  <a:cs typeface="AL-Mohanad Bold"/>
                </a:rPr>
                <a:t> سلطة</a:t>
              </a:r>
            </a:p>
            <a:p>
              <a:pPr>
                <a:defRPr/>
              </a:pPr>
              <a:r>
                <a:rPr lang="ar-SA" sz="2000" b="1">
                  <a:effectLst>
                    <a:outerShdw blurRad="38100" dist="38100" dir="2700000" algn="tl">
                      <a:srgbClr val="FFFFFF"/>
                    </a:outerShdw>
                  </a:effectLst>
                  <a:ea typeface="AL-Mohanad Bold"/>
                  <a:cs typeface="AL-Mohanad Bold"/>
                </a:rPr>
                <a:t> اتخاذ</a:t>
              </a:r>
            </a:p>
            <a:p>
              <a:pPr>
                <a:defRPr/>
              </a:pPr>
              <a:r>
                <a:rPr lang="ar-SA" sz="2000" b="1">
                  <a:effectLst>
                    <a:outerShdw blurRad="38100" dist="38100" dir="2700000" algn="tl">
                      <a:srgbClr val="FFFFFF"/>
                    </a:outerShdw>
                  </a:effectLst>
                  <a:ea typeface="AL-Mohanad Bold"/>
                  <a:cs typeface="AL-Mohanad Bold"/>
                </a:rPr>
                <a:t>القرار</a:t>
              </a:r>
              <a:endParaRPr lang="en-US" sz="2000" b="1">
                <a:effectLst>
                  <a:outerShdw blurRad="38100" dist="38100" dir="2700000" algn="tl">
                    <a:srgbClr val="FFFFFF"/>
                  </a:outerShdw>
                </a:effectLst>
                <a:ea typeface="AL-Mohanad Bold"/>
                <a:cs typeface="AL-Mohanad Bold"/>
              </a:endParaRPr>
            </a:p>
          </p:txBody>
        </p:sp>
        <p:pic>
          <p:nvPicPr>
            <p:cNvPr id="9270" name="Picture 20" descr="ar2-u">
              <a:extLst>
                <a:ext uri="{FF2B5EF4-FFF2-40B4-BE49-F238E27FC236}">
                  <a16:creationId xmlns:a16="http://schemas.microsoft.com/office/drawing/2014/main" id="{E8D93E76-0D97-4F75-900D-2102A9E7A6F1}"/>
                </a:ext>
              </a:extLst>
            </p:cNvPr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66" y="2931"/>
              <a:ext cx="144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3" name="Group 21">
            <a:extLst>
              <a:ext uri="{FF2B5EF4-FFF2-40B4-BE49-F238E27FC236}">
                <a16:creationId xmlns:a16="http://schemas.microsoft.com/office/drawing/2014/main" id="{88675B88-E1AE-47B5-8A25-32172261FF78}"/>
              </a:ext>
            </a:extLst>
          </p:cNvPr>
          <p:cNvGrpSpPr>
            <a:grpSpLocks/>
          </p:cNvGrpSpPr>
          <p:nvPr/>
        </p:nvGrpSpPr>
        <p:grpSpPr bwMode="auto">
          <a:xfrm>
            <a:off x="3863976" y="4652963"/>
            <a:ext cx="792163" cy="1871662"/>
            <a:chOff x="1474" y="2931"/>
            <a:chExt cx="499" cy="1179"/>
          </a:xfrm>
        </p:grpSpPr>
        <p:sp>
          <p:nvSpPr>
            <p:cNvPr id="64534" name="AutoShape 22">
              <a:extLst>
                <a:ext uri="{FF2B5EF4-FFF2-40B4-BE49-F238E27FC236}">
                  <a16:creationId xmlns:a16="http://schemas.microsoft.com/office/drawing/2014/main" id="{D9E40413-7D37-4CF6-8953-7B29892D74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74" y="3157"/>
              <a:ext cx="499" cy="953"/>
            </a:xfrm>
            <a:prstGeom prst="foldedCorner">
              <a:avLst>
                <a:gd name="adj" fmla="val 12500"/>
              </a:avLst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chemeClr val="accent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>
                <a:defRPr/>
              </a:pPr>
              <a:r>
                <a:rPr lang="ar-SA" sz="2000" b="1">
                  <a:effectLst>
                    <a:outerShdw blurRad="38100" dist="38100" dir="2700000" algn="tl">
                      <a:srgbClr val="FFFFFF"/>
                    </a:outerShdw>
                  </a:effectLst>
                  <a:ea typeface="AL-Mohanad Bold"/>
                  <a:cs typeface="AL-Mohanad Bold"/>
                </a:rPr>
                <a:t>يعرض</a:t>
              </a:r>
            </a:p>
            <a:p>
              <a:pPr>
                <a:defRPr/>
              </a:pPr>
              <a:r>
                <a:rPr lang="ar-SA" sz="2000" b="1">
                  <a:effectLst>
                    <a:outerShdw blurRad="38100" dist="38100" dir="2700000" algn="tl">
                      <a:srgbClr val="FFFFFF"/>
                    </a:outerShdw>
                  </a:effectLst>
                  <a:ea typeface="AL-Mohanad Bold"/>
                  <a:cs typeface="AL-Mohanad Bold"/>
                </a:rPr>
                <a:t>المشكلة</a:t>
              </a:r>
            </a:p>
            <a:p>
              <a:pPr>
                <a:defRPr/>
              </a:pPr>
              <a:r>
                <a:rPr lang="ar-SA" sz="2000" b="1">
                  <a:effectLst>
                    <a:outerShdw blurRad="38100" dist="38100" dir="2700000" algn="tl">
                      <a:srgbClr val="FFFFFF"/>
                    </a:outerShdw>
                  </a:effectLst>
                  <a:ea typeface="AL-Mohanad Bold"/>
                  <a:cs typeface="AL-Mohanad Bold"/>
                </a:rPr>
                <a:t>ويفوض</a:t>
              </a:r>
            </a:p>
            <a:p>
              <a:pPr>
                <a:defRPr/>
              </a:pPr>
              <a:r>
                <a:rPr lang="ar-SA" sz="2000" b="1">
                  <a:effectLst>
                    <a:outerShdw blurRad="38100" dist="38100" dir="2700000" algn="tl">
                      <a:srgbClr val="FFFFFF"/>
                    </a:outerShdw>
                  </a:effectLst>
                  <a:ea typeface="AL-Mohanad Bold"/>
                  <a:cs typeface="AL-Mohanad Bold"/>
                </a:rPr>
                <a:t>اتخاذ</a:t>
              </a:r>
            </a:p>
            <a:p>
              <a:pPr>
                <a:defRPr/>
              </a:pPr>
              <a:r>
                <a:rPr lang="ar-SA" sz="2000" b="1">
                  <a:effectLst>
                    <a:outerShdw blurRad="38100" dist="38100" dir="2700000" algn="tl">
                      <a:srgbClr val="FFFFFF"/>
                    </a:outerShdw>
                  </a:effectLst>
                  <a:ea typeface="AL-Mohanad Bold"/>
                  <a:cs typeface="AL-Mohanad Bold"/>
                </a:rPr>
                <a:t>القرار</a:t>
              </a:r>
              <a:endParaRPr lang="en-US" sz="2000" b="1">
                <a:effectLst>
                  <a:outerShdw blurRad="38100" dist="38100" dir="2700000" algn="tl">
                    <a:srgbClr val="FFFFFF"/>
                  </a:outerShdw>
                </a:effectLst>
                <a:ea typeface="AL-Mohanad Bold"/>
                <a:cs typeface="AL-Mohanad Bold"/>
              </a:endParaRPr>
            </a:p>
          </p:txBody>
        </p:sp>
        <p:pic>
          <p:nvPicPr>
            <p:cNvPr id="9268" name="Picture 23" descr="ar2-u">
              <a:extLst>
                <a:ext uri="{FF2B5EF4-FFF2-40B4-BE49-F238E27FC236}">
                  <a16:creationId xmlns:a16="http://schemas.microsoft.com/office/drawing/2014/main" id="{C6BD850E-0D56-4407-95CC-38E86543C146}"/>
                </a:ext>
              </a:extLst>
            </p:cNvPr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55" y="2931"/>
              <a:ext cx="144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4" name="Group 24">
            <a:extLst>
              <a:ext uri="{FF2B5EF4-FFF2-40B4-BE49-F238E27FC236}">
                <a16:creationId xmlns:a16="http://schemas.microsoft.com/office/drawing/2014/main" id="{07716D9F-90E7-4B54-949E-C1AC24882F56}"/>
              </a:ext>
            </a:extLst>
          </p:cNvPr>
          <p:cNvGrpSpPr>
            <a:grpSpLocks/>
          </p:cNvGrpSpPr>
          <p:nvPr/>
        </p:nvGrpSpPr>
        <p:grpSpPr bwMode="auto">
          <a:xfrm>
            <a:off x="4872038" y="4652963"/>
            <a:ext cx="792162" cy="1873250"/>
            <a:chOff x="2109" y="2931"/>
            <a:chExt cx="499" cy="1180"/>
          </a:xfrm>
        </p:grpSpPr>
        <p:sp>
          <p:nvSpPr>
            <p:cNvPr id="64537" name="AutoShape 25">
              <a:extLst>
                <a:ext uri="{FF2B5EF4-FFF2-40B4-BE49-F238E27FC236}">
                  <a16:creationId xmlns:a16="http://schemas.microsoft.com/office/drawing/2014/main" id="{94121DA9-80C4-444F-AA36-5AEF72A5A6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09" y="3158"/>
              <a:ext cx="499" cy="953"/>
            </a:xfrm>
            <a:prstGeom prst="foldedCorner">
              <a:avLst>
                <a:gd name="adj" fmla="val 12500"/>
              </a:avLst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chemeClr val="accent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>
                <a:defRPr/>
              </a:pPr>
              <a:r>
                <a:rPr lang="ar-SA" sz="2000" b="1">
                  <a:effectLst>
                    <a:outerShdw blurRad="38100" dist="38100" dir="2700000" algn="tl">
                      <a:srgbClr val="FFFFFF"/>
                    </a:outerShdw>
                  </a:effectLst>
                  <a:ea typeface="AL-Mohanad Bold"/>
                  <a:cs typeface="AL-Mohanad Bold"/>
                </a:rPr>
                <a:t>يعرض</a:t>
              </a:r>
            </a:p>
            <a:p>
              <a:pPr>
                <a:defRPr/>
              </a:pPr>
              <a:r>
                <a:rPr lang="ar-SA" sz="2000" b="1">
                  <a:effectLst>
                    <a:outerShdw blurRad="38100" dist="38100" dir="2700000" algn="tl">
                      <a:srgbClr val="FFFFFF"/>
                    </a:outerShdw>
                  </a:effectLst>
                  <a:ea typeface="AL-Mohanad Bold"/>
                  <a:cs typeface="AL-Mohanad Bold"/>
                </a:rPr>
                <a:t>المشكلة</a:t>
              </a:r>
            </a:p>
            <a:p>
              <a:pPr>
                <a:defRPr/>
              </a:pPr>
              <a:r>
                <a:rPr lang="ar-SA" sz="2000" b="1">
                  <a:effectLst>
                    <a:outerShdw blurRad="38100" dist="38100" dir="2700000" algn="tl">
                      <a:srgbClr val="FFFFFF"/>
                    </a:outerShdw>
                  </a:effectLst>
                  <a:ea typeface="AL-Mohanad Bold"/>
                  <a:cs typeface="AL-Mohanad Bold"/>
                </a:rPr>
                <a:t>مع</a:t>
              </a:r>
            </a:p>
            <a:p>
              <a:pPr>
                <a:defRPr/>
              </a:pPr>
              <a:r>
                <a:rPr lang="ar-SA" sz="2000" b="1">
                  <a:effectLst>
                    <a:outerShdw blurRad="38100" dist="38100" dir="2700000" algn="tl">
                      <a:srgbClr val="FFFFFF"/>
                    </a:outerShdw>
                  </a:effectLst>
                  <a:ea typeface="AL-Mohanad Bold"/>
                  <a:cs typeface="AL-Mohanad Bold"/>
                </a:rPr>
                <a:t>اقتراحات</a:t>
              </a:r>
            </a:p>
            <a:p>
              <a:pPr>
                <a:defRPr/>
              </a:pPr>
              <a:r>
                <a:rPr lang="ar-SA" sz="2000" b="1">
                  <a:effectLst>
                    <a:outerShdw blurRad="38100" dist="38100" dir="2700000" algn="tl">
                      <a:srgbClr val="FFFFFF"/>
                    </a:outerShdw>
                  </a:effectLst>
                  <a:ea typeface="AL-Mohanad Bold"/>
                  <a:cs typeface="AL-Mohanad Bold"/>
                </a:rPr>
                <a:t>قرار</a:t>
              </a:r>
              <a:endParaRPr lang="en-US" sz="2000" b="1">
                <a:effectLst>
                  <a:outerShdw blurRad="38100" dist="38100" dir="2700000" algn="tl">
                    <a:srgbClr val="FFFFFF"/>
                  </a:outerShdw>
                </a:effectLst>
                <a:ea typeface="AL-Mohanad Bold"/>
                <a:cs typeface="AL-Mohanad Bold"/>
              </a:endParaRPr>
            </a:p>
          </p:txBody>
        </p:sp>
        <p:pic>
          <p:nvPicPr>
            <p:cNvPr id="9266" name="Picture 26" descr="ar2-u">
              <a:extLst>
                <a:ext uri="{FF2B5EF4-FFF2-40B4-BE49-F238E27FC236}">
                  <a16:creationId xmlns:a16="http://schemas.microsoft.com/office/drawing/2014/main" id="{3F2F35D2-B039-4D50-9FA7-496E536CF664}"/>
                </a:ext>
              </a:extLst>
            </p:cNvPr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90" y="2931"/>
              <a:ext cx="144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5" name="Group 27">
            <a:extLst>
              <a:ext uri="{FF2B5EF4-FFF2-40B4-BE49-F238E27FC236}">
                <a16:creationId xmlns:a16="http://schemas.microsoft.com/office/drawing/2014/main" id="{7F9672B7-9F38-43F6-B57F-13EA5BF225BA}"/>
              </a:ext>
            </a:extLst>
          </p:cNvPr>
          <p:cNvGrpSpPr>
            <a:grpSpLocks/>
          </p:cNvGrpSpPr>
          <p:nvPr/>
        </p:nvGrpSpPr>
        <p:grpSpPr bwMode="auto">
          <a:xfrm>
            <a:off x="5808663" y="4652963"/>
            <a:ext cx="792162" cy="1873250"/>
            <a:chOff x="2699" y="2931"/>
            <a:chExt cx="499" cy="1180"/>
          </a:xfrm>
        </p:grpSpPr>
        <p:sp>
          <p:nvSpPr>
            <p:cNvPr id="64540" name="AutoShape 28">
              <a:extLst>
                <a:ext uri="{FF2B5EF4-FFF2-40B4-BE49-F238E27FC236}">
                  <a16:creationId xmlns:a16="http://schemas.microsoft.com/office/drawing/2014/main" id="{660E81A0-EEBE-4D47-8753-F8CCD9CC20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99" y="3158"/>
              <a:ext cx="499" cy="953"/>
            </a:xfrm>
            <a:prstGeom prst="foldedCorner">
              <a:avLst>
                <a:gd name="adj" fmla="val 12500"/>
              </a:avLst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chemeClr val="accent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>
                <a:defRPr/>
              </a:pPr>
              <a:r>
                <a:rPr lang="ar-SA" sz="2000" b="1">
                  <a:effectLst>
                    <a:outerShdw blurRad="38100" dist="38100" dir="2700000" algn="tl">
                      <a:srgbClr val="FFFFFF"/>
                    </a:outerShdw>
                  </a:effectLst>
                  <a:ea typeface="AL-Mohanad Bold"/>
                  <a:cs typeface="AL-Mohanad Bold"/>
                </a:rPr>
                <a:t>يقدم</a:t>
              </a:r>
            </a:p>
            <a:p>
              <a:pPr>
                <a:defRPr/>
              </a:pPr>
              <a:r>
                <a:rPr lang="ar-SA" sz="2000" b="1">
                  <a:effectLst>
                    <a:outerShdw blurRad="38100" dist="38100" dir="2700000" algn="tl">
                      <a:srgbClr val="FFFFFF"/>
                    </a:outerShdw>
                  </a:effectLst>
                  <a:ea typeface="AL-Mohanad Bold"/>
                  <a:cs typeface="AL-Mohanad Bold"/>
                </a:rPr>
                <a:t>مشروع</a:t>
              </a:r>
            </a:p>
            <a:p>
              <a:pPr>
                <a:defRPr/>
              </a:pPr>
              <a:r>
                <a:rPr lang="ar-SA" sz="2000" b="1">
                  <a:effectLst>
                    <a:outerShdw blurRad="38100" dist="38100" dir="2700000" algn="tl">
                      <a:srgbClr val="FFFFFF"/>
                    </a:outerShdw>
                  </a:effectLst>
                  <a:ea typeface="AL-Mohanad Bold"/>
                  <a:cs typeface="AL-Mohanad Bold"/>
                </a:rPr>
                <a:t>قرار</a:t>
              </a:r>
            </a:p>
            <a:p>
              <a:pPr>
                <a:defRPr/>
              </a:pPr>
              <a:r>
                <a:rPr lang="ar-SA" sz="2000" b="1">
                  <a:effectLst>
                    <a:outerShdw blurRad="38100" dist="38100" dir="2700000" algn="tl">
                      <a:srgbClr val="FFFFFF"/>
                    </a:outerShdw>
                  </a:effectLst>
                  <a:ea typeface="AL-Mohanad Bold"/>
                  <a:cs typeface="AL-Mohanad Bold"/>
                </a:rPr>
                <a:t>مستعد</a:t>
              </a:r>
            </a:p>
            <a:p>
              <a:pPr>
                <a:defRPr/>
              </a:pPr>
              <a:r>
                <a:rPr lang="ar-SA" sz="2000" b="1">
                  <a:effectLst>
                    <a:outerShdw blurRad="38100" dist="38100" dir="2700000" algn="tl">
                      <a:srgbClr val="FFFFFF"/>
                    </a:outerShdw>
                  </a:effectLst>
                  <a:ea typeface="AL-Mohanad Bold"/>
                  <a:cs typeface="AL-Mohanad Bold"/>
                </a:rPr>
                <a:t>للتغيير</a:t>
              </a:r>
              <a:endParaRPr lang="en-US" sz="2000" b="1">
                <a:effectLst>
                  <a:outerShdw blurRad="38100" dist="38100" dir="2700000" algn="tl">
                    <a:srgbClr val="FFFFFF"/>
                  </a:outerShdw>
                </a:effectLst>
                <a:ea typeface="AL-Mohanad Bold"/>
                <a:cs typeface="AL-Mohanad Bold"/>
              </a:endParaRPr>
            </a:p>
          </p:txBody>
        </p:sp>
        <p:pic>
          <p:nvPicPr>
            <p:cNvPr id="9264" name="Picture 29" descr="ar2-u">
              <a:extLst>
                <a:ext uri="{FF2B5EF4-FFF2-40B4-BE49-F238E27FC236}">
                  <a16:creationId xmlns:a16="http://schemas.microsoft.com/office/drawing/2014/main" id="{9CF39824-27B5-4CED-AE72-E1DE32212A97}"/>
                </a:ext>
              </a:extLst>
            </p:cNvPr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80" y="2931"/>
              <a:ext cx="144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6" name="Group 30">
            <a:extLst>
              <a:ext uri="{FF2B5EF4-FFF2-40B4-BE49-F238E27FC236}">
                <a16:creationId xmlns:a16="http://schemas.microsoft.com/office/drawing/2014/main" id="{6AB35778-A5A7-4A3C-AC8E-17123EA80CE4}"/>
              </a:ext>
            </a:extLst>
          </p:cNvPr>
          <p:cNvGrpSpPr>
            <a:grpSpLocks/>
          </p:cNvGrpSpPr>
          <p:nvPr/>
        </p:nvGrpSpPr>
        <p:grpSpPr bwMode="auto">
          <a:xfrm>
            <a:off x="6743701" y="4652963"/>
            <a:ext cx="792163" cy="1873250"/>
            <a:chOff x="3288" y="2931"/>
            <a:chExt cx="499" cy="1180"/>
          </a:xfrm>
        </p:grpSpPr>
        <p:sp>
          <p:nvSpPr>
            <p:cNvPr id="64543" name="AutoShape 31">
              <a:extLst>
                <a:ext uri="{FF2B5EF4-FFF2-40B4-BE49-F238E27FC236}">
                  <a16:creationId xmlns:a16="http://schemas.microsoft.com/office/drawing/2014/main" id="{1E76139A-A59A-45A5-9D1D-D5C19EB0D1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88" y="3158"/>
              <a:ext cx="499" cy="953"/>
            </a:xfrm>
            <a:prstGeom prst="foldedCorner">
              <a:avLst>
                <a:gd name="adj" fmla="val 12500"/>
              </a:avLst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chemeClr val="accent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>
                <a:defRPr/>
              </a:pPr>
              <a:r>
                <a:rPr lang="ar-SA" sz="2000" b="1">
                  <a:effectLst>
                    <a:outerShdw blurRad="38100" dist="38100" dir="2700000" algn="tl">
                      <a:srgbClr val="FFFFFF"/>
                    </a:outerShdw>
                  </a:effectLst>
                  <a:ea typeface="AL-Mohanad Bold"/>
                  <a:cs typeface="AL-Mohanad Bold"/>
                </a:rPr>
                <a:t>يتخذ</a:t>
              </a:r>
            </a:p>
            <a:p>
              <a:pPr>
                <a:defRPr/>
              </a:pPr>
              <a:r>
                <a:rPr lang="ar-SA" sz="2000" b="1">
                  <a:effectLst>
                    <a:outerShdw blurRad="38100" dist="38100" dir="2700000" algn="tl">
                      <a:srgbClr val="FFFFFF"/>
                    </a:outerShdw>
                  </a:effectLst>
                  <a:ea typeface="AL-Mohanad Bold"/>
                  <a:cs typeface="AL-Mohanad Bold"/>
                </a:rPr>
                <a:t>القرار</a:t>
              </a:r>
            </a:p>
            <a:p>
              <a:pPr>
                <a:defRPr/>
              </a:pPr>
              <a:r>
                <a:rPr lang="ar-SA" sz="2000" b="1">
                  <a:effectLst>
                    <a:outerShdw blurRad="38100" dist="38100" dir="2700000" algn="tl">
                      <a:srgbClr val="FFFFFF"/>
                    </a:outerShdw>
                  </a:effectLst>
                  <a:ea typeface="AL-Mohanad Bold"/>
                  <a:cs typeface="AL-Mohanad Bold"/>
                </a:rPr>
                <a:t>ويناقش</a:t>
              </a:r>
              <a:endParaRPr lang="en-US" sz="2000" b="1">
                <a:effectLst>
                  <a:outerShdw blurRad="38100" dist="38100" dir="2700000" algn="tl">
                    <a:srgbClr val="FFFFFF"/>
                  </a:outerShdw>
                </a:effectLst>
                <a:ea typeface="AL-Mohanad Bold"/>
                <a:cs typeface="AL-Mohanad Bold"/>
              </a:endParaRPr>
            </a:p>
          </p:txBody>
        </p:sp>
        <p:pic>
          <p:nvPicPr>
            <p:cNvPr id="9262" name="Picture 32" descr="ar2-u">
              <a:extLst>
                <a:ext uri="{FF2B5EF4-FFF2-40B4-BE49-F238E27FC236}">
                  <a16:creationId xmlns:a16="http://schemas.microsoft.com/office/drawing/2014/main" id="{E1BC78C6-3C6E-442E-BF3E-CAFC29418D61}"/>
                </a:ext>
              </a:extLst>
            </p:cNvPr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62" y="2931"/>
              <a:ext cx="144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7" name="Group 33">
            <a:extLst>
              <a:ext uri="{FF2B5EF4-FFF2-40B4-BE49-F238E27FC236}">
                <a16:creationId xmlns:a16="http://schemas.microsoft.com/office/drawing/2014/main" id="{4626633A-DD94-40B7-8CD1-4B4583B9C46F}"/>
              </a:ext>
            </a:extLst>
          </p:cNvPr>
          <p:cNvGrpSpPr>
            <a:grpSpLocks/>
          </p:cNvGrpSpPr>
          <p:nvPr/>
        </p:nvGrpSpPr>
        <p:grpSpPr bwMode="auto">
          <a:xfrm>
            <a:off x="7680326" y="4652963"/>
            <a:ext cx="792163" cy="1873250"/>
            <a:chOff x="3878" y="2931"/>
            <a:chExt cx="499" cy="1180"/>
          </a:xfrm>
        </p:grpSpPr>
        <p:sp>
          <p:nvSpPr>
            <p:cNvPr id="64546" name="AutoShape 34">
              <a:extLst>
                <a:ext uri="{FF2B5EF4-FFF2-40B4-BE49-F238E27FC236}">
                  <a16:creationId xmlns:a16="http://schemas.microsoft.com/office/drawing/2014/main" id="{E51BA0FE-3838-42A5-8986-4E614510BF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78" y="3158"/>
              <a:ext cx="499" cy="953"/>
            </a:xfrm>
            <a:prstGeom prst="foldedCorner">
              <a:avLst>
                <a:gd name="adj" fmla="val 12500"/>
              </a:avLst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chemeClr val="accent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>
                <a:defRPr/>
              </a:pPr>
              <a:r>
                <a:rPr lang="ar-SA" sz="2000" b="1">
                  <a:effectLst>
                    <a:outerShdw blurRad="38100" dist="38100" dir="2700000" algn="tl">
                      <a:srgbClr val="FFFFFF"/>
                    </a:outerShdw>
                  </a:effectLst>
                  <a:ea typeface="AL-Mohanad Bold"/>
                  <a:cs typeface="AL-Mohanad Bold"/>
                </a:rPr>
                <a:t>يتخذ</a:t>
              </a:r>
            </a:p>
            <a:p>
              <a:pPr>
                <a:defRPr/>
              </a:pPr>
              <a:r>
                <a:rPr lang="ar-SA" sz="2000" b="1">
                  <a:effectLst>
                    <a:outerShdw blurRad="38100" dist="38100" dir="2700000" algn="tl">
                      <a:srgbClr val="FFFFFF"/>
                    </a:outerShdw>
                  </a:effectLst>
                  <a:ea typeface="AL-Mohanad Bold"/>
                  <a:cs typeface="AL-Mohanad Bold"/>
                </a:rPr>
                <a:t>القرار</a:t>
              </a:r>
            </a:p>
            <a:p>
              <a:pPr>
                <a:defRPr/>
              </a:pPr>
              <a:r>
                <a:rPr lang="ar-SA" sz="2000" b="1">
                  <a:effectLst>
                    <a:outerShdw blurRad="38100" dist="38100" dir="2700000" algn="tl">
                      <a:srgbClr val="FFFFFF"/>
                    </a:outerShdw>
                  </a:effectLst>
                  <a:ea typeface="AL-Mohanad Bold"/>
                  <a:cs typeface="AL-Mohanad Bold"/>
                </a:rPr>
                <a:t>ويقنع</a:t>
              </a:r>
              <a:endParaRPr lang="en-US" sz="2000" b="1">
                <a:effectLst>
                  <a:outerShdw blurRad="38100" dist="38100" dir="2700000" algn="tl">
                    <a:srgbClr val="FFFFFF"/>
                  </a:outerShdw>
                </a:effectLst>
                <a:ea typeface="AL-Mohanad Bold"/>
                <a:cs typeface="AL-Mohanad Bold"/>
              </a:endParaRPr>
            </a:p>
          </p:txBody>
        </p:sp>
        <p:pic>
          <p:nvPicPr>
            <p:cNvPr id="9260" name="Picture 35" descr="ar2-u">
              <a:extLst>
                <a:ext uri="{FF2B5EF4-FFF2-40B4-BE49-F238E27FC236}">
                  <a16:creationId xmlns:a16="http://schemas.microsoft.com/office/drawing/2014/main" id="{FA35C3E9-D757-4AF4-B943-F9D4E4B49934}"/>
                </a:ext>
              </a:extLst>
            </p:cNvPr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51" y="2931"/>
              <a:ext cx="144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8" name="Group 36">
            <a:extLst>
              <a:ext uri="{FF2B5EF4-FFF2-40B4-BE49-F238E27FC236}">
                <a16:creationId xmlns:a16="http://schemas.microsoft.com/office/drawing/2014/main" id="{0E805311-36E0-407A-8FAF-75B0F0F47CB2}"/>
              </a:ext>
            </a:extLst>
          </p:cNvPr>
          <p:cNvGrpSpPr>
            <a:grpSpLocks/>
          </p:cNvGrpSpPr>
          <p:nvPr/>
        </p:nvGrpSpPr>
        <p:grpSpPr bwMode="auto">
          <a:xfrm>
            <a:off x="8616951" y="4652963"/>
            <a:ext cx="1091405" cy="1873250"/>
            <a:chOff x="4468" y="2931"/>
            <a:chExt cx="499" cy="1180"/>
          </a:xfrm>
        </p:grpSpPr>
        <p:sp>
          <p:nvSpPr>
            <p:cNvPr id="64549" name="AutoShape 37">
              <a:extLst>
                <a:ext uri="{FF2B5EF4-FFF2-40B4-BE49-F238E27FC236}">
                  <a16:creationId xmlns:a16="http://schemas.microsoft.com/office/drawing/2014/main" id="{D2D65508-1C06-4739-83E3-0BC52D8B49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68" y="3158"/>
              <a:ext cx="499" cy="953"/>
            </a:xfrm>
            <a:prstGeom prst="foldedCorner">
              <a:avLst>
                <a:gd name="adj" fmla="val 12500"/>
              </a:avLst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chemeClr val="accent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>
                <a:defRPr/>
              </a:pPr>
              <a:r>
                <a:rPr lang="ar-SA" sz="2400" b="1" dirty="0">
                  <a:effectLst>
                    <a:outerShdw blurRad="38100" dist="38100" dir="2700000" algn="tl">
                      <a:srgbClr val="FFFFFF"/>
                    </a:outerShdw>
                  </a:effectLst>
                  <a:ea typeface="AL-Mohanad Bold"/>
                  <a:cs typeface="AL-Mohanad Bold"/>
                </a:rPr>
                <a:t>القائد</a:t>
              </a:r>
            </a:p>
            <a:p>
              <a:pPr>
                <a:defRPr/>
              </a:pPr>
              <a:r>
                <a:rPr lang="ar-SA" sz="2400" b="1" dirty="0">
                  <a:effectLst>
                    <a:outerShdw blurRad="38100" dist="38100" dir="2700000" algn="tl">
                      <a:srgbClr val="FFFFFF"/>
                    </a:outerShdw>
                  </a:effectLst>
                  <a:ea typeface="AL-Mohanad Bold"/>
                  <a:cs typeface="AL-Mohanad Bold"/>
                </a:rPr>
                <a:t>يتخذ</a:t>
              </a:r>
            </a:p>
            <a:p>
              <a:pPr>
                <a:defRPr/>
              </a:pPr>
              <a:r>
                <a:rPr lang="ar-SA" sz="2400" b="1" dirty="0">
                  <a:effectLst>
                    <a:outerShdw blurRad="38100" dist="38100" dir="2700000" algn="tl">
                      <a:srgbClr val="FFFFFF"/>
                    </a:outerShdw>
                  </a:effectLst>
                  <a:ea typeface="AL-Mohanad Bold"/>
                  <a:cs typeface="AL-Mohanad Bold"/>
                </a:rPr>
                <a:t>القرار</a:t>
              </a:r>
            </a:p>
            <a:p>
              <a:pPr>
                <a:defRPr/>
              </a:pPr>
              <a:r>
                <a:rPr lang="ar-SA" sz="2400" b="1" dirty="0">
                  <a:effectLst>
                    <a:outerShdw blurRad="38100" dist="38100" dir="2700000" algn="tl">
                      <a:srgbClr val="FFFFFF"/>
                    </a:outerShdw>
                  </a:effectLst>
                  <a:ea typeface="AL-Mohanad Bold"/>
                  <a:cs typeface="AL-Mohanad Bold"/>
                </a:rPr>
                <a:t>ويبلغ</a:t>
              </a:r>
              <a:endParaRPr lang="en-US" sz="2400" b="1" dirty="0">
                <a:effectLst>
                  <a:outerShdw blurRad="38100" dist="38100" dir="2700000" algn="tl">
                    <a:srgbClr val="FFFFFF"/>
                  </a:outerShdw>
                </a:effectLst>
                <a:ea typeface="AL-Mohanad Bold"/>
                <a:cs typeface="AL-Mohanad Bold"/>
              </a:endParaRPr>
            </a:p>
          </p:txBody>
        </p:sp>
        <p:pic>
          <p:nvPicPr>
            <p:cNvPr id="9258" name="Picture 38" descr="ar2-u">
              <a:extLst>
                <a:ext uri="{FF2B5EF4-FFF2-40B4-BE49-F238E27FC236}">
                  <a16:creationId xmlns:a16="http://schemas.microsoft.com/office/drawing/2014/main" id="{2BC45882-271D-4D9E-A0EC-309296935005}"/>
                </a:ext>
              </a:extLst>
            </p:cNvPr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41" y="2931"/>
              <a:ext cx="144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9" name="Group 41">
            <a:extLst>
              <a:ext uri="{FF2B5EF4-FFF2-40B4-BE49-F238E27FC236}">
                <a16:creationId xmlns:a16="http://schemas.microsoft.com/office/drawing/2014/main" id="{FA1A969A-4C53-4D2D-A1F3-A5E6AF0539B2}"/>
              </a:ext>
            </a:extLst>
          </p:cNvPr>
          <p:cNvGrpSpPr>
            <a:grpSpLocks/>
          </p:cNvGrpSpPr>
          <p:nvPr/>
        </p:nvGrpSpPr>
        <p:grpSpPr bwMode="auto">
          <a:xfrm>
            <a:off x="2711451" y="4652963"/>
            <a:ext cx="1008063" cy="1871662"/>
            <a:chOff x="748" y="2931"/>
            <a:chExt cx="635" cy="1179"/>
          </a:xfrm>
        </p:grpSpPr>
        <p:sp>
          <p:nvSpPr>
            <p:cNvPr id="64554" name="AutoShape 42">
              <a:extLst>
                <a:ext uri="{FF2B5EF4-FFF2-40B4-BE49-F238E27FC236}">
                  <a16:creationId xmlns:a16="http://schemas.microsoft.com/office/drawing/2014/main" id="{527DD383-A796-4E47-89CD-FBC6390A4D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8" y="3158"/>
              <a:ext cx="635" cy="952"/>
            </a:xfrm>
            <a:prstGeom prst="foldedCorner">
              <a:avLst>
                <a:gd name="adj" fmla="val 12500"/>
              </a:avLst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chemeClr val="accent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>
                <a:defRPr/>
              </a:pPr>
              <a:r>
                <a:rPr lang="ar-SA" sz="2400" b="1" dirty="0">
                  <a:effectLst>
                    <a:outerShdw blurRad="38100" dist="38100" dir="2700000" algn="tl">
                      <a:srgbClr val="FFFFFF"/>
                    </a:outerShdw>
                  </a:effectLst>
                  <a:ea typeface="AL-Mohanad Bold"/>
                  <a:cs typeface="AL-Mohanad Bold"/>
                </a:rPr>
                <a:t>يفوض</a:t>
              </a:r>
            </a:p>
            <a:p>
              <a:pPr>
                <a:defRPr/>
              </a:pPr>
              <a:r>
                <a:rPr lang="ar-SA" sz="2400" b="1" dirty="0">
                  <a:effectLst>
                    <a:outerShdw blurRad="38100" dist="38100" dir="2700000" algn="tl">
                      <a:srgbClr val="FFFFFF"/>
                    </a:outerShdw>
                  </a:effectLst>
                  <a:ea typeface="AL-Mohanad Bold"/>
                  <a:cs typeface="AL-Mohanad Bold"/>
                </a:rPr>
                <a:t> سلطة</a:t>
              </a:r>
            </a:p>
            <a:p>
              <a:pPr>
                <a:defRPr/>
              </a:pPr>
              <a:r>
                <a:rPr lang="ar-SA" sz="2400" b="1" dirty="0">
                  <a:effectLst>
                    <a:outerShdw blurRad="38100" dist="38100" dir="2700000" algn="tl">
                      <a:srgbClr val="FFFFFF"/>
                    </a:outerShdw>
                  </a:effectLst>
                  <a:ea typeface="AL-Mohanad Bold"/>
                  <a:cs typeface="AL-Mohanad Bold"/>
                </a:rPr>
                <a:t> اتخاذ</a:t>
              </a:r>
            </a:p>
            <a:p>
              <a:pPr>
                <a:defRPr/>
              </a:pPr>
              <a:r>
                <a:rPr lang="ar-SA" sz="2400" b="1" dirty="0">
                  <a:effectLst>
                    <a:outerShdw blurRad="38100" dist="38100" dir="2700000" algn="tl">
                      <a:srgbClr val="FFFFFF"/>
                    </a:outerShdw>
                  </a:effectLst>
                  <a:ea typeface="AL-Mohanad Bold"/>
                  <a:cs typeface="AL-Mohanad Bold"/>
                </a:rPr>
                <a:t>القرار</a:t>
              </a:r>
              <a:endParaRPr lang="en-US" sz="2400" b="1" dirty="0">
                <a:effectLst>
                  <a:outerShdw blurRad="38100" dist="38100" dir="2700000" algn="tl">
                    <a:srgbClr val="FFFFFF"/>
                  </a:outerShdw>
                </a:effectLst>
                <a:ea typeface="AL-Mohanad Bold"/>
                <a:cs typeface="AL-Mohanad Bold"/>
              </a:endParaRPr>
            </a:p>
          </p:txBody>
        </p:sp>
        <p:pic>
          <p:nvPicPr>
            <p:cNvPr id="9256" name="Picture 43" descr="ar2-u">
              <a:extLst>
                <a:ext uri="{FF2B5EF4-FFF2-40B4-BE49-F238E27FC236}">
                  <a16:creationId xmlns:a16="http://schemas.microsoft.com/office/drawing/2014/main" id="{8D92F59E-AAAA-4B2E-8AA1-E211B78BA6C7}"/>
                </a:ext>
              </a:extLst>
            </p:cNvPr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66" y="2931"/>
              <a:ext cx="144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0" name="Group 44">
            <a:extLst>
              <a:ext uri="{FF2B5EF4-FFF2-40B4-BE49-F238E27FC236}">
                <a16:creationId xmlns:a16="http://schemas.microsoft.com/office/drawing/2014/main" id="{1419CCD8-66EB-498F-B145-BD1393BA136E}"/>
              </a:ext>
            </a:extLst>
          </p:cNvPr>
          <p:cNvGrpSpPr>
            <a:grpSpLocks/>
          </p:cNvGrpSpPr>
          <p:nvPr/>
        </p:nvGrpSpPr>
        <p:grpSpPr bwMode="auto">
          <a:xfrm>
            <a:off x="3863976" y="4652963"/>
            <a:ext cx="792163" cy="1871662"/>
            <a:chOff x="1474" y="2931"/>
            <a:chExt cx="499" cy="1179"/>
          </a:xfrm>
        </p:grpSpPr>
        <p:sp>
          <p:nvSpPr>
            <p:cNvPr id="64557" name="AutoShape 45">
              <a:extLst>
                <a:ext uri="{FF2B5EF4-FFF2-40B4-BE49-F238E27FC236}">
                  <a16:creationId xmlns:a16="http://schemas.microsoft.com/office/drawing/2014/main" id="{097221AA-0E74-4710-968E-A1C968747F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74" y="3157"/>
              <a:ext cx="499" cy="953"/>
            </a:xfrm>
            <a:prstGeom prst="foldedCorner">
              <a:avLst>
                <a:gd name="adj" fmla="val 12500"/>
              </a:avLst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chemeClr val="accent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>
                <a:defRPr/>
              </a:pPr>
              <a:r>
                <a:rPr lang="ar-SA" sz="2400" b="1" dirty="0">
                  <a:effectLst>
                    <a:outerShdw blurRad="38100" dist="38100" dir="2700000" algn="tl">
                      <a:srgbClr val="FFFFFF"/>
                    </a:outerShdw>
                  </a:effectLst>
                  <a:ea typeface="AL-Mohanad Bold"/>
                  <a:cs typeface="AL-Mohanad Bold"/>
                </a:rPr>
                <a:t>يعرض</a:t>
              </a:r>
            </a:p>
            <a:p>
              <a:pPr>
                <a:defRPr/>
              </a:pPr>
              <a:r>
                <a:rPr lang="ar-SA" sz="2400" b="1" dirty="0">
                  <a:effectLst>
                    <a:outerShdw blurRad="38100" dist="38100" dir="2700000" algn="tl">
                      <a:srgbClr val="FFFFFF"/>
                    </a:outerShdw>
                  </a:effectLst>
                  <a:ea typeface="AL-Mohanad Bold"/>
                  <a:cs typeface="AL-Mohanad Bold"/>
                </a:rPr>
                <a:t>المشكلة</a:t>
              </a:r>
            </a:p>
            <a:p>
              <a:pPr>
                <a:defRPr/>
              </a:pPr>
              <a:r>
                <a:rPr lang="ar-SA" sz="2400" b="1" dirty="0">
                  <a:effectLst>
                    <a:outerShdw blurRad="38100" dist="38100" dir="2700000" algn="tl">
                      <a:srgbClr val="FFFFFF"/>
                    </a:outerShdw>
                  </a:effectLst>
                  <a:ea typeface="AL-Mohanad Bold"/>
                  <a:cs typeface="AL-Mohanad Bold"/>
                </a:rPr>
                <a:t>ويفوض</a:t>
              </a:r>
            </a:p>
            <a:p>
              <a:pPr>
                <a:defRPr/>
              </a:pPr>
              <a:r>
                <a:rPr lang="ar-SA" sz="2400" b="1" dirty="0">
                  <a:effectLst>
                    <a:outerShdw blurRad="38100" dist="38100" dir="2700000" algn="tl">
                      <a:srgbClr val="FFFFFF"/>
                    </a:outerShdw>
                  </a:effectLst>
                  <a:ea typeface="AL-Mohanad Bold"/>
                  <a:cs typeface="AL-Mohanad Bold"/>
                </a:rPr>
                <a:t>اتخاذ</a:t>
              </a:r>
            </a:p>
            <a:p>
              <a:pPr>
                <a:defRPr/>
              </a:pPr>
              <a:r>
                <a:rPr lang="ar-SA" sz="2400" b="1" dirty="0">
                  <a:effectLst>
                    <a:outerShdw blurRad="38100" dist="38100" dir="2700000" algn="tl">
                      <a:srgbClr val="FFFFFF"/>
                    </a:outerShdw>
                  </a:effectLst>
                  <a:ea typeface="AL-Mohanad Bold"/>
                  <a:cs typeface="AL-Mohanad Bold"/>
                </a:rPr>
                <a:t>القرار</a:t>
              </a:r>
              <a:endParaRPr lang="en-US" sz="2000" b="1" dirty="0">
                <a:effectLst>
                  <a:outerShdw blurRad="38100" dist="38100" dir="2700000" algn="tl">
                    <a:srgbClr val="FFFFFF"/>
                  </a:outerShdw>
                </a:effectLst>
                <a:ea typeface="AL-Mohanad Bold"/>
                <a:cs typeface="AL-Mohanad Bold"/>
              </a:endParaRPr>
            </a:p>
          </p:txBody>
        </p:sp>
        <p:pic>
          <p:nvPicPr>
            <p:cNvPr id="9254" name="Picture 46" descr="ar2-u">
              <a:extLst>
                <a:ext uri="{FF2B5EF4-FFF2-40B4-BE49-F238E27FC236}">
                  <a16:creationId xmlns:a16="http://schemas.microsoft.com/office/drawing/2014/main" id="{59F1A9F7-E26F-4FC5-9B55-C0E539ACB1C5}"/>
                </a:ext>
              </a:extLst>
            </p:cNvPr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55" y="2931"/>
              <a:ext cx="144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1" name="Group 47">
            <a:extLst>
              <a:ext uri="{FF2B5EF4-FFF2-40B4-BE49-F238E27FC236}">
                <a16:creationId xmlns:a16="http://schemas.microsoft.com/office/drawing/2014/main" id="{C1037097-4186-4A71-AAA5-EDA26597FB81}"/>
              </a:ext>
            </a:extLst>
          </p:cNvPr>
          <p:cNvGrpSpPr>
            <a:grpSpLocks/>
          </p:cNvGrpSpPr>
          <p:nvPr/>
        </p:nvGrpSpPr>
        <p:grpSpPr bwMode="auto">
          <a:xfrm>
            <a:off x="4872038" y="4652963"/>
            <a:ext cx="792162" cy="1873250"/>
            <a:chOff x="2109" y="2931"/>
            <a:chExt cx="499" cy="1180"/>
          </a:xfrm>
        </p:grpSpPr>
        <p:sp>
          <p:nvSpPr>
            <p:cNvPr id="64560" name="AutoShape 48">
              <a:extLst>
                <a:ext uri="{FF2B5EF4-FFF2-40B4-BE49-F238E27FC236}">
                  <a16:creationId xmlns:a16="http://schemas.microsoft.com/office/drawing/2014/main" id="{65D7D88E-1B9E-4BAA-9D6E-1E13E60E03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09" y="3158"/>
              <a:ext cx="499" cy="953"/>
            </a:xfrm>
            <a:prstGeom prst="foldedCorner">
              <a:avLst>
                <a:gd name="adj" fmla="val 12500"/>
              </a:avLst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chemeClr val="accent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>
                <a:defRPr/>
              </a:pPr>
              <a:r>
                <a:rPr lang="ar-SA" sz="2400" b="1" dirty="0">
                  <a:effectLst>
                    <a:outerShdw blurRad="38100" dist="38100" dir="2700000" algn="tl">
                      <a:srgbClr val="FFFFFF"/>
                    </a:outerShdw>
                  </a:effectLst>
                  <a:ea typeface="AL-Mohanad Bold"/>
                  <a:cs typeface="AL-Mohanad Bold"/>
                </a:rPr>
                <a:t>يعرض</a:t>
              </a:r>
            </a:p>
            <a:p>
              <a:pPr>
                <a:defRPr/>
              </a:pPr>
              <a:r>
                <a:rPr lang="ar-SA" sz="2400" b="1" dirty="0">
                  <a:effectLst>
                    <a:outerShdw blurRad="38100" dist="38100" dir="2700000" algn="tl">
                      <a:srgbClr val="FFFFFF"/>
                    </a:outerShdw>
                  </a:effectLst>
                  <a:ea typeface="AL-Mohanad Bold"/>
                  <a:cs typeface="AL-Mohanad Bold"/>
                </a:rPr>
                <a:t>المشكلة</a:t>
              </a:r>
            </a:p>
            <a:p>
              <a:pPr>
                <a:defRPr/>
              </a:pPr>
              <a:r>
                <a:rPr lang="ar-SA" sz="2400" b="1" dirty="0">
                  <a:effectLst>
                    <a:outerShdw blurRad="38100" dist="38100" dir="2700000" algn="tl">
                      <a:srgbClr val="FFFFFF"/>
                    </a:outerShdw>
                  </a:effectLst>
                  <a:ea typeface="AL-Mohanad Bold"/>
                  <a:cs typeface="AL-Mohanad Bold"/>
                </a:rPr>
                <a:t>مع</a:t>
              </a:r>
            </a:p>
            <a:p>
              <a:pPr>
                <a:defRPr/>
              </a:pPr>
              <a:r>
                <a:rPr lang="ar-SA" sz="2400" b="1" dirty="0">
                  <a:effectLst>
                    <a:outerShdw blurRad="38100" dist="38100" dir="2700000" algn="tl">
                      <a:srgbClr val="FFFFFF"/>
                    </a:outerShdw>
                  </a:effectLst>
                  <a:ea typeface="AL-Mohanad Bold"/>
                  <a:cs typeface="AL-Mohanad Bold"/>
                </a:rPr>
                <a:t>اقتراحات</a:t>
              </a:r>
            </a:p>
            <a:p>
              <a:pPr>
                <a:defRPr/>
              </a:pPr>
              <a:r>
                <a:rPr lang="ar-SA" sz="2400" b="1" dirty="0">
                  <a:effectLst>
                    <a:outerShdw blurRad="38100" dist="38100" dir="2700000" algn="tl">
                      <a:srgbClr val="FFFFFF"/>
                    </a:outerShdw>
                  </a:effectLst>
                  <a:ea typeface="AL-Mohanad Bold"/>
                  <a:cs typeface="AL-Mohanad Bold"/>
                </a:rPr>
                <a:t>قرار</a:t>
              </a:r>
              <a:endParaRPr lang="en-US" sz="2400" b="1" dirty="0">
                <a:effectLst>
                  <a:outerShdw blurRad="38100" dist="38100" dir="2700000" algn="tl">
                    <a:srgbClr val="FFFFFF"/>
                  </a:outerShdw>
                </a:effectLst>
                <a:ea typeface="AL-Mohanad Bold"/>
                <a:cs typeface="AL-Mohanad Bold"/>
              </a:endParaRPr>
            </a:p>
          </p:txBody>
        </p:sp>
        <p:pic>
          <p:nvPicPr>
            <p:cNvPr id="9252" name="Picture 49" descr="ar2-u">
              <a:extLst>
                <a:ext uri="{FF2B5EF4-FFF2-40B4-BE49-F238E27FC236}">
                  <a16:creationId xmlns:a16="http://schemas.microsoft.com/office/drawing/2014/main" id="{B3FE7137-D850-473C-B822-82D3A84656D2}"/>
                </a:ext>
              </a:extLst>
            </p:cNvPr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90" y="2931"/>
              <a:ext cx="144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2" name="Group 50">
            <a:extLst>
              <a:ext uri="{FF2B5EF4-FFF2-40B4-BE49-F238E27FC236}">
                <a16:creationId xmlns:a16="http://schemas.microsoft.com/office/drawing/2014/main" id="{6CC7913F-726B-4182-AC28-3DAACE5885EA}"/>
              </a:ext>
            </a:extLst>
          </p:cNvPr>
          <p:cNvGrpSpPr>
            <a:grpSpLocks/>
          </p:cNvGrpSpPr>
          <p:nvPr/>
        </p:nvGrpSpPr>
        <p:grpSpPr bwMode="auto">
          <a:xfrm>
            <a:off x="5808663" y="4652963"/>
            <a:ext cx="792162" cy="1873250"/>
            <a:chOff x="2699" y="2931"/>
            <a:chExt cx="499" cy="1180"/>
          </a:xfrm>
        </p:grpSpPr>
        <p:sp>
          <p:nvSpPr>
            <p:cNvPr id="64563" name="AutoShape 51">
              <a:extLst>
                <a:ext uri="{FF2B5EF4-FFF2-40B4-BE49-F238E27FC236}">
                  <a16:creationId xmlns:a16="http://schemas.microsoft.com/office/drawing/2014/main" id="{AFC7E00F-4FB7-4285-86A6-2B06F3B067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99" y="3158"/>
              <a:ext cx="499" cy="953"/>
            </a:xfrm>
            <a:prstGeom prst="foldedCorner">
              <a:avLst>
                <a:gd name="adj" fmla="val 12500"/>
              </a:avLst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chemeClr val="accent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>
                <a:defRPr/>
              </a:pPr>
              <a:r>
                <a:rPr lang="ar-SA" sz="2400" b="1" dirty="0">
                  <a:effectLst>
                    <a:outerShdw blurRad="38100" dist="38100" dir="2700000" algn="tl">
                      <a:srgbClr val="FFFFFF"/>
                    </a:outerShdw>
                  </a:effectLst>
                  <a:ea typeface="AL-Mohanad Bold"/>
                  <a:cs typeface="AL-Mohanad Bold"/>
                </a:rPr>
                <a:t>يقدم</a:t>
              </a:r>
            </a:p>
            <a:p>
              <a:pPr>
                <a:defRPr/>
              </a:pPr>
              <a:r>
                <a:rPr lang="ar-SA" sz="2400" b="1" dirty="0">
                  <a:effectLst>
                    <a:outerShdw blurRad="38100" dist="38100" dir="2700000" algn="tl">
                      <a:srgbClr val="FFFFFF"/>
                    </a:outerShdw>
                  </a:effectLst>
                  <a:ea typeface="AL-Mohanad Bold"/>
                  <a:cs typeface="AL-Mohanad Bold"/>
                </a:rPr>
                <a:t>مشروع</a:t>
              </a:r>
            </a:p>
            <a:p>
              <a:pPr>
                <a:defRPr/>
              </a:pPr>
              <a:r>
                <a:rPr lang="ar-SA" sz="2400" b="1" dirty="0">
                  <a:effectLst>
                    <a:outerShdw blurRad="38100" dist="38100" dir="2700000" algn="tl">
                      <a:srgbClr val="FFFFFF"/>
                    </a:outerShdw>
                  </a:effectLst>
                  <a:ea typeface="AL-Mohanad Bold"/>
                  <a:cs typeface="AL-Mohanad Bold"/>
                </a:rPr>
                <a:t>قرار</a:t>
              </a:r>
            </a:p>
            <a:p>
              <a:pPr>
                <a:defRPr/>
              </a:pPr>
              <a:r>
                <a:rPr lang="ar-SA" sz="2400" b="1" dirty="0">
                  <a:effectLst>
                    <a:outerShdw blurRad="38100" dist="38100" dir="2700000" algn="tl">
                      <a:srgbClr val="FFFFFF"/>
                    </a:outerShdw>
                  </a:effectLst>
                  <a:ea typeface="AL-Mohanad Bold"/>
                  <a:cs typeface="AL-Mohanad Bold"/>
                </a:rPr>
                <a:t>مستعد</a:t>
              </a:r>
            </a:p>
            <a:p>
              <a:pPr>
                <a:defRPr/>
              </a:pPr>
              <a:r>
                <a:rPr lang="ar-SA" sz="2400" b="1" dirty="0">
                  <a:effectLst>
                    <a:outerShdw blurRad="38100" dist="38100" dir="2700000" algn="tl">
                      <a:srgbClr val="FFFFFF"/>
                    </a:outerShdw>
                  </a:effectLst>
                  <a:ea typeface="AL-Mohanad Bold"/>
                  <a:cs typeface="AL-Mohanad Bold"/>
                </a:rPr>
                <a:t>للتغيير</a:t>
              </a:r>
              <a:endParaRPr lang="en-US" sz="2000" b="1" dirty="0">
                <a:effectLst>
                  <a:outerShdw blurRad="38100" dist="38100" dir="2700000" algn="tl">
                    <a:srgbClr val="FFFFFF"/>
                  </a:outerShdw>
                </a:effectLst>
                <a:ea typeface="AL-Mohanad Bold"/>
                <a:cs typeface="AL-Mohanad Bold"/>
              </a:endParaRPr>
            </a:p>
          </p:txBody>
        </p:sp>
        <p:pic>
          <p:nvPicPr>
            <p:cNvPr id="9250" name="Picture 52" descr="ar2-u">
              <a:extLst>
                <a:ext uri="{FF2B5EF4-FFF2-40B4-BE49-F238E27FC236}">
                  <a16:creationId xmlns:a16="http://schemas.microsoft.com/office/drawing/2014/main" id="{2B567CE2-2520-48CF-B65B-31D4636F920E}"/>
                </a:ext>
              </a:extLst>
            </p:cNvPr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80" y="2931"/>
              <a:ext cx="144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3" name="Group 53">
            <a:extLst>
              <a:ext uri="{FF2B5EF4-FFF2-40B4-BE49-F238E27FC236}">
                <a16:creationId xmlns:a16="http://schemas.microsoft.com/office/drawing/2014/main" id="{57A74A3E-A323-4859-9914-D970F3194672}"/>
              </a:ext>
            </a:extLst>
          </p:cNvPr>
          <p:cNvGrpSpPr>
            <a:grpSpLocks/>
          </p:cNvGrpSpPr>
          <p:nvPr/>
        </p:nvGrpSpPr>
        <p:grpSpPr bwMode="auto">
          <a:xfrm>
            <a:off x="6743701" y="4652963"/>
            <a:ext cx="792163" cy="1873250"/>
            <a:chOff x="3288" y="2931"/>
            <a:chExt cx="499" cy="1180"/>
          </a:xfrm>
        </p:grpSpPr>
        <p:sp>
          <p:nvSpPr>
            <p:cNvPr id="64566" name="AutoShape 54">
              <a:extLst>
                <a:ext uri="{FF2B5EF4-FFF2-40B4-BE49-F238E27FC236}">
                  <a16:creationId xmlns:a16="http://schemas.microsoft.com/office/drawing/2014/main" id="{04CF86FA-BD28-4BAC-A350-5F08AAF5EA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88" y="3158"/>
              <a:ext cx="499" cy="953"/>
            </a:xfrm>
            <a:prstGeom prst="foldedCorner">
              <a:avLst>
                <a:gd name="adj" fmla="val 12500"/>
              </a:avLst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chemeClr val="accent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>
                <a:defRPr/>
              </a:pPr>
              <a:r>
                <a:rPr lang="ar-SA" sz="2800" b="1" dirty="0">
                  <a:effectLst>
                    <a:outerShdw blurRad="38100" dist="38100" dir="2700000" algn="tl">
                      <a:srgbClr val="FFFFFF"/>
                    </a:outerShdw>
                  </a:effectLst>
                  <a:ea typeface="AL-Mohanad Bold"/>
                  <a:cs typeface="AL-Mohanad Bold"/>
                </a:rPr>
                <a:t>يتخذ</a:t>
              </a:r>
            </a:p>
            <a:p>
              <a:pPr>
                <a:defRPr/>
              </a:pPr>
              <a:r>
                <a:rPr lang="ar-SA" sz="2800" b="1" dirty="0">
                  <a:effectLst>
                    <a:outerShdw blurRad="38100" dist="38100" dir="2700000" algn="tl">
                      <a:srgbClr val="FFFFFF"/>
                    </a:outerShdw>
                  </a:effectLst>
                  <a:ea typeface="AL-Mohanad Bold"/>
                  <a:cs typeface="AL-Mohanad Bold"/>
                </a:rPr>
                <a:t>القرار</a:t>
              </a:r>
            </a:p>
            <a:p>
              <a:pPr>
                <a:defRPr/>
              </a:pPr>
              <a:r>
                <a:rPr lang="ar-SA" sz="2800" b="1" dirty="0">
                  <a:effectLst>
                    <a:outerShdw blurRad="38100" dist="38100" dir="2700000" algn="tl">
                      <a:srgbClr val="FFFFFF"/>
                    </a:outerShdw>
                  </a:effectLst>
                  <a:ea typeface="AL-Mohanad Bold"/>
                  <a:cs typeface="AL-Mohanad Bold"/>
                </a:rPr>
                <a:t>ويناقش</a:t>
              </a:r>
              <a:endParaRPr lang="en-US" sz="2000" b="1" dirty="0">
                <a:effectLst>
                  <a:outerShdw blurRad="38100" dist="38100" dir="2700000" algn="tl">
                    <a:srgbClr val="FFFFFF"/>
                  </a:outerShdw>
                </a:effectLst>
                <a:ea typeface="AL-Mohanad Bold"/>
                <a:cs typeface="AL-Mohanad Bold"/>
              </a:endParaRPr>
            </a:p>
          </p:txBody>
        </p:sp>
        <p:pic>
          <p:nvPicPr>
            <p:cNvPr id="9248" name="Picture 55" descr="ar2-u">
              <a:extLst>
                <a:ext uri="{FF2B5EF4-FFF2-40B4-BE49-F238E27FC236}">
                  <a16:creationId xmlns:a16="http://schemas.microsoft.com/office/drawing/2014/main" id="{73600E62-CE6F-4BFA-914D-0DBDBFD26F80}"/>
                </a:ext>
              </a:extLst>
            </p:cNvPr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62" y="2931"/>
              <a:ext cx="144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4" name="Group 56">
            <a:extLst>
              <a:ext uri="{FF2B5EF4-FFF2-40B4-BE49-F238E27FC236}">
                <a16:creationId xmlns:a16="http://schemas.microsoft.com/office/drawing/2014/main" id="{E9094F43-58B0-4BBD-B656-E9C43B09DBBF}"/>
              </a:ext>
            </a:extLst>
          </p:cNvPr>
          <p:cNvGrpSpPr>
            <a:grpSpLocks/>
          </p:cNvGrpSpPr>
          <p:nvPr/>
        </p:nvGrpSpPr>
        <p:grpSpPr bwMode="auto">
          <a:xfrm>
            <a:off x="7680326" y="4652963"/>
            <a:ext cx="792163" cy="1873250"/>
            <a:chOff x="3878" y="2931"/>
            <a:chExt cx="499" cy="1180"/>
          </a:xfrm>
        </p:grpSpPr>
        <p:sp>
          <p:nvSpPr>
            <p:cNvPr id="64569" name="AutoShape 57">
              <a:extLst>
                <a:ext uri="{FF2B5EF4-FFF2-40B4-BE49-F238E27FC236}">
                  <a16:creationId xmlns:a16="http://schemas.microsoft.com/office/drawing/2014/main" id="{78D0B786-3745-4EAC-BA1F-19A65525B0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78" y="3158"/>
              <a:ext cx="499" cy="953"/>
            </a:xfrm>
            <a:prstGeom prst="foldedCorner">
              <a:avLst>
                <a:gd name="adj" fmla="val 12500"/>
              </a:avLst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chemeClr val="accent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>
                <a:defRPr/>
              </a:pPr>
              <a:r>
                <a:rPr lang="ar-SA" sz="2400" b="1" dirty="0">
                  <a:effectLst>
                    <a:outerShdw blurRad="38100" dist="38100" dir="2700000" algn="tl">
                      <a:srgbClr val="FFFFFF"/>
                    </a:outerShdw>
                  </a:effectLst>
                  <a:ea typeface="AL-Mohanad Bold"/>
                  <a:cs typeface="AL-Mohanad Bold"/>
                </a:rPr>
                <a:t>يتخذ</a:t>
              </a:r>
            </a:p>
            <a:p>
              <a:pPr>
                <a:defRPr/>
              </a:pPr>
              <a:r>
                <a:rPr lang="ar-SA" sz="2400" b="1" dirty="0">
                  <a:effectLst>
                    <a:outerShdw blurRad="38100" dist="38100" dir="2700000" algn="tl">
                      <a:srgbClr val="FFFFFF"/>
                    </a:outerShdw>
                  </a:effectLst>
                  <a:ea typeface="AL-Mohanad Bold"/>
                  <a:cs typeface="AL-Mohanad Bold"/>
                </a:rPr>
                <a:t>القرار</a:t>
              </a:r>
            </a:p>
            <a:p>
              <a:pPr>
                <a:defRPr/>
              </a:pPr>
              <a:r>
                <a:rPr lang="ar-SA" sz="2400" b="1" dirty="0">
                  <a:effectLst>
                    <a:outerShdw blurRad="38100" dist="38100" dir="2700000" algn="tl">
                      <a:srgbClr val="FFFFFF"/>
                    </a:outerShdw>
                  </a:effectLst>
                  <a:ea typeface="AL-Mohanad Bold"/>
                  <a:cs typeface="AL-Mohanad Bold"/>
                </a:rPr>
                <a:t>ويقنع</a:t>
              </a:r>
              <a:endParaRPr lang="en-US" sz="2000" b="1" dirty="0">
                <a:effectLst>
                  <a:outerShdw blurRad="38100" dist="38100" dir="2700000" algn="tl">
                    <a:srgbClr val="FFFFFF"/>
                  </a:outerShdw>
                </a:effectLst>
                <a:ea typeface="AL-Mohanad Bold"/>
                <a:cs typeface="AL-Mohanad Bold"/>
              </a:endParaRPr>
            </a:p>
          </p:txBody>
        </p:sp>
        <p:pic>
          <p:nvPicPr>
            <p:cNvPr id="9246" name="Picture 58" descr="ar2-u">
              <a:extLst>
                <a:ext uri="{FF2B5EF4-FFF2-40B4-BE49-F238E27FC236}">
                  <a16:creationId xmlns:a16="http://schemas.microsoft.com/office/drawing/2014/main" id="{66CC5C2F-5E52-4679-8810-2A5E40B77786}"/>
                </a:ext>
              </a:extLst>
            </p:cNvPr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51" y="2931"/>
              <a:ext cx="144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9244" name="Rectangle 1043">
            <a:extLst>
              <a:ext uri="{FF2B5EF4-FFF2-40B4-BE49-F238E27FC236}">
                <a16:creationId xmlns:a16="http://schemas.microsoft.com/office/drawing/2014/main" id="{FE8F8DD3-D791-4ABC-B045-1F4D5AF0D0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228601"/>
            <a:ext cx="7772400" cy="769441"/>
          </a:xfrm>
          <a:prstGeom prst="rect">
            <a:avLst/>
          </a:prstGeom>
          <a:solidFill>
            <a:srgbClr val="FFCC00"/>
          </a:solidFill>
          <a:ln w="76200">
            <a:solidFill>
              <a:schemeClr val="folHlink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ar-SA" altLang="ar-EG" sz="4400" b="1" dirty="0">
                <a:cs typeface="Arabic Transparent" panose="020B0604020202020204" pitchFamily="2" charset="-78"/>
              </a:rPr>
              <a:t>نموذج (</a:t>
            </a:r>
            <a:r>
              <a:rPr lang="ar-SA" altLang="ar-EG" sz="4400" b="1" dirty="0" err="1">
                <a:cs typeface="Arabic Transparent" panose="020B0604020202020204" pitchFamily="2" charset="-78"/>
              </a:rPr>
              <a:t>تينانبوم</a:t>
            </a:r>
            <a:r>
              <a:rPr lang="ar-SA" altLang="ar-EG" sz="4400" b="1" dirty="0">
                <a:cs typeface="Arabic Transparent" panose="020B0604020202020204" pitchFamily="2" charset="-78"/>
              </a:rPr>
              <a:t> </a:t>
            </a:r>
            <a:r>
              <a:rPr lang="ar-SA" altLang="ar-EG" sz="4400" b="1" dirty="0" err="1">
                <a:cs typeface="Arabic Transparent" panose="020B0604020202020204" pitchFamily="2" charset="-78"/>
              </a:rPr>
              <a:t>وشميدت</a:t>
            </a:r>
            <a:r>
              <a:rPr lang="ar-SA" altLang="ar-EG" sz="4400" b="1" dirty="0">
                <a:cs typeface="Arabic Transparent" panose="020B0604020202020204" pitchFamily="2" charset="-78"/>
              </a:rPr>
              <a:t>)</a:t>
            </a:r>
            <a:endParaRPr lang="fr-FR" altLang="ar-EG" sz="4400" b="1" dirty="0">
              <a:cs typeface="Arabic Transparent" panose="020B0604020202020204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4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4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عنصر نائب لرقم الشريحة 6">
            <a:extLst>
              <a:ext uri="{FF2B5EF4-FFF2-40B4-BE49-F238E27FC236}">
                <a16:creationId xmlns:a16="http://schemas.microsoft.com/office/drawing/2014/main" id="{769BAA47-BA03-4937-AF5D-BCC5453AA9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9BF32DD-BE57-4C5C-BDDC-479ABF5C82F3}" type="slidenum">
              <a:rPr lang="ar-SA" altLang="ar-EG"/>
              <a:pPr eaLnBrk="1" hangingPunct="1"/>
              <a:t>8</a:t>
            </a:fld>
            <a:endParaRPr lang="en-US" altLang="ar-EG"/>
          </a:p>
        </p:txBody>
      </p:sp>
      <p:sp>
        <p:nvSpPr>
          <p:cNvPr id="34820" name="WordArt 4">
            <a:extLst>
              <a:ext uri="{FF2B5EF4-FFF2-40B4-BE49-F238E27FC236}">
                <a16:creationId xmlns:a16="http://schemas.microsoft.com/office/drawing/2014/main" id="{C9285366-5B23-446E-97BC-5F1266D049DD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3167064" y="333375"/>
            <a:ext cx="6357937" cy="738188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r>
              <a:rPr lang="ar-EG" sz="3600" b="1" kern="10" dirty="0">
                <a:latin typeface="Arial" panose="020B0604020202020204" pitchFamily="34" charset="0"/>
              </a:rPr>
              <a:t>نموذج </a:t>
            </a:r>
            <a:r>
              <a:rPr lang="ar-EG" sz="3600" b="1" kern="10" dirty="0" err="1">
                <a:latin typeface="Arial" panose="020B0604020202020204" pitchFamily="34" charset="0"/>
              </a:rPr>
              <a:t>ليكرت</a:t>
            </a:r>
            <a:r>
              <a:rPr lang="ar-EG" sz="3600" b="1" kern="10" dirty="0">
                <a:latin typeface="Arial" panose="020B0604020202020204" pitchFamily="34" charset="0"/>
              </a:rPr>
              <a:t> في القيادة</a:t>
            </a:r>
          </a:p>
        </p:txBody>
      </p:sp>
      <p:sp>
        <p:nvSpPr>
          <p:cNvPr id="34823" name="AutoShape 7" descr="Pink tissue paper">
            <a:extLst>
              <a:ext uri="{FF2B5EF4-FFF2-40B4-BE49-F238E27FC236}">
                <a16:creationId xmlns:a16="http://schemas.microsoft.com/office/drawing/2014/main" id="{16F53BB7-6E10-43CC-9A18-E5904206A7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4227" y="1268411"/>
            <a:ext cx="5903913" cy="1152525"/>
          </a:xfrm>
          <a:prstGeom prst="horizontalScroll">
            <a:avLst>
              <a:gd name="adj" fmla="val 12500"/>
            </a:avLst>
          </a:prstGeom>
          <a:blipFill dpi="0" rotWithShape="1">
            <a:blip r:embed="rId2"/>
            <a:srcRect/>
            <a:tile tx="0" ty="0" sx="100000" sy="100000" flip="none" algn="tl"/>
          </a:blipFill>
          <a:ln w="25400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>
            <a:lvl1pPr marL="609600" indent="-609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ar-SA" altLang="ar-EG" sz="3200" b="1"/>
              <a:t>النظام التسلطي الاستغلالي</a:t>
            </a:r>
          </a:p>
        </p:txBody>
      </p:sp>
      <p:sp>
        <p:nvSpPr>
          <p:cNvPr id="34825" name="AutoShape 9" descr="Pink tissue paper">
            <a:extLst>
              <a:ext uri="{FF2B5EF4-FFF2-40B4-BE49-F238E27FC236}">
                <a16:creationId xmlns:a16="http://schemas.microsoft.com/office/drawing/2014/main" id="{768D3E0D-0C40-4C43-A779-CAAC915773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4227" y="2295527"/>
            <a:ext cx="5903913" cy="990599"/>
          </a:xfrm>
          <a:prstGeom prst="horizontalScroll">
            <a:avLst>
              <a:gd name="adj" fmla="val 12500"/>
            </a:avLst>
          </a:prstGeom>
          <a:blipFill dpi="0" rotWithShape="1">
            <a:blip r:embed="rId2"/>
            <a:srcRect/>
            <a:tile tx="0" ty="0" sx="100000" sy="100000" flip="none" algn="tl"/>
          </a:blipFill>
          <a:ln w="25400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>
            <a:lvl1pPr marL="609600" indent="-609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ar-SA" altLang="ar-EG" sz="3200" b="1" dirty="0"/>
              <a:t>النظام المركزي النفعي </a:t>
            </a:r>
          </a:p>
        </p:txBody>
      </p:sp>
      <p:sp>
        <p:nvSpPr>
          <p:cNvPr id="34826" name="AutoShape 10" descr="Pink tissue paper">
            <a:extLst>
              <a:ext uri="{FF2B5EF4-FFF2-40B4-BE49-F238E27FC236}">
                <a16:creationId xmlns:a16="http://schemas.microsoft.com/office/drawing/2014/main" id="{05D04013-7606-431E-9847-C8BCDB3C22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2640" y="3114614"/>
            <a:ext cx="5905500" cy="1296988"/>
          </a:xfrm>
          <a:prstGeom prst="horizontalScroll">
            <a:avLst>
              <a:gd name="adj" fmla="val 12500"/>
            </a:avLst>
          </a:prstGeom>
          <a:blipFill dpi="0" rotWithShape="1">
            <a:blip r:embed="rId2"/>
            <a:srcRect/>
            <a:tile tx="0" ty="0" sx="100000" sy="100000" flip="none" algn="tl"/>
          </a:blipFill>
          <a:ln w="25400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>
            <a:lvl1pPr marL="609600" indent="-609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ar-SA" altLang="ar-EG" sz="3200" b="1" dirty="0"/>
              <a:t>النظام الاستشاري </a:t>
            </a:r>
          </a:p>
        </p:txBody>
      </p:sp>
      <p:sp>
        <p:nvSpPr>
          <p:cNvPr id="34827" name="AutoShape 11" descr="Pink tissue paper">
            <a:extLst>
              <a:ext uri="{FF2B5EF4-FFF2-40B4-BE49-F238E27FC236}">
                <a16:creationId xmlns:a16="http://schemas.microsoft.com/office/drawing/2014/main" id="{B21ED400-0D78-48CD-A945-95773371BE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4227" y="4247432"/>
            <a:ext cx="5903913" cy="1152525"/>
          </a:xfrm>
          <a:prstGeom prst="horizontalScroll">
            <a:avLst>
              <a:gd name="adj" fmla="val 12500"/>
            </a:avLst>
          </a:prstGeom>
          <a:blipFill dpi="0" rotWithShape="1">
            <a:blip r:embed="rId2"/>
            <a:srcRect/>
            <a:tile tx="0" ty="0" sx="100000" sy="100000" flip="none" algn="tl"/>
          </a:blipFill>
          <a:ln w="25400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>
            <a:lvl1pPr marL="609600" indent="-609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ar-SA" altLang="ar-EG" sz="3200" b="1" dirty="0"/>
              <a:t>النظام الجماعي المشارك </a:t>
            </a:r>
          </a:p>
        </p:txBody>
      </p:sp>
      <p:pic>
        <p:nvPicPr>
          <p:cNvPr id="8" name="Picture 5">
            <a:extLst>
              <a:ext uri="{FF2B5EF4-FFF2-40B4-BE49-F238E27FC236}">
                <a16:creationId xmlns:a16="http://schemas.microsoft.com/office/drawing/2014/main" id="{FF7F80B6-90CE-48D3-B3DF-D9291726F5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27820" y="1378634"/>
            <a:ext cx="3375368" cy="47689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48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48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1000"/>
                                        <p:tgtEl>
                                          <p:spTgt spid="348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48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48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4" dur="1000"/>
                                        <p:tgtEl>
                                          <p:spTgt spid="348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48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48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1" dur="1000"/>
                                        <p:tgtEl>
                                          <p:spTgt spid="348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48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48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8" dur="1000"/>
                                        <p:tgtEl>
                                          <p:spTgt spid="348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000"/>
                            </p:stCondLst>
                            <p:childTnLst>
                              <p:par>
                                <p:cTn id="50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3" grpId="0" animBg="1"/>
      <p:bldP spid="34825" grpId="0" animBg="1"/>
      <p:bldP spid="34826" grpId="0" animBg="1"/>
      <p:bldP spid="3482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DE57D5ED-A99B-49AD-976B-B0D980E7FA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EG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SimplifiedArabic-Bold"/>
              </a:rPr>
              <a:t>نموذج </a:t>
            </a:r>
            <a:r>
              <a:rPr lang="ar-SA" b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SimplifiedArabic-Bold"/>
              </a:rPr>
              <a:t>ليكرت</a:t>
            </a:r>
            <a:r>
              <a:rPr lang="ar-SA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SimplifiedArabic-Bold"/>
              </a:rPr>
              <a:t> في القيادة:</a:t>
            </a:r>
            <a:br>
              <a:rPr lang="ar-SA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SimplifiedArabic-Bold"/>
              </a:rPr>
            </a:br>
            <a:endParaRPr lang="ar-EG" dirty="0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488F2652-4931-4657-8B5B-74A6269E477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14400" y="1981199"/>
            <a:ext cx="10363200" cy="4461803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50000"/>
              </a:lnSpc>
            </a:pPr>
            <a:r>
              <a:rPr lang="ar-SA" b="1" dirty="0">
                <a:latin typeface="SimplifiedArabic"/>
              </a:rPr>
              <a:t>وجد </a:t>
            </a:r>
            <a:r>
              <a:rPr lang="ar-SA" b="1" dirty="0" err="1">
                <a:latin typeface="SimplifiedArabic"/>
              </a:rPr>
              <a:t>ليكرت</a:t>
            </a:r>
            <a:r>
              <a:rPr lang="ar-SA" b="1" dirty="0">
                <a:latin typeface="SimplifiedArabic"/>
              </a:rPr>
              <a:t> أن المشرفين ذوي الإنتاجية العالية تميزوا بمشاركة محدودة في التنفيذ الفعلي وكانوا مهتمين أكثر بالأفراد وكانوا يتعاملون معهم بطريقة غير رسمية واستنتج </a:t>
            </a:r>
            <a:r>
              <a:rPr lang="ar-SA" b="1" dirty="0" err="1">
                <a:latin typeface="SimplifiedArabic"/>
              </a:rPr>
              <a:t>ليكرت</a:t>
            </a:r>
            <a:r>
              <a:rPr lang="ar-SA" b="1" dirty="0">
                <a:latin typeface="SimplifiedArabic"/>
              </a:rPr>
              <a:t> أن القياد الديمقراطية تعطي أفضل النتائج وقد ميز بين أربعة أنظمة للقيادة</a:t>
            </a:r>
            <a:endParaRPr lang="ar-SA" b="1" dirty="0">
              <a:latin typeface="TimesNewRomanPSMT"/>
            </a:endParaRPr>
          </a:p>
          <a:p>
            <a:pPr>
              <a:lnSpc>
                <a:spcPct val="150000"/>
              </a:lnSpc>
            </a:pPr>
            <a:r>
              <a:rPr lang="ar-SA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Arabic"/>
              </a:rPr>
              <a:t>أ- </a:t>
            </a:r>
            <a:r>
              <a:rPr lang="ar-SA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Arabic-Bold"/>
              </a:rPr>
              <a:t>النظام التسلطي (الاستغلالي): </a:t>
            </a:r>
            <a:r>
              <a:rPr lang="ar-SA" b="1" dirty="0">
                <a:latin typeface="SimplifiedArabic"/>
              </a:rPr>
              <a:t>وفيه يكون القادة مركزون بدرجة عالية وثقتهم بمرؤوسيهم قليلة ويتبعون طرق التخويف والإكراه في الإدارة</a:t>
            </a:r>
          </a:p>
          <a:p>
            <a:pPr>
              <a:lnSpc>
                <a:spcPct val="150000"/>
              </a:lnSpc>
            </a:pPr>
            <a:r>
              <a:rPr lang="ar-SA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Arabic"/>
              </a:rPr>
              <a:t>ب- </a:t>
            </a:r>
            <a:r>
              <a:rPr lang="ar-SA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Arabic-Bold"/>
              </a:rPr>
              <a:t>النظام المركزي النفعي: </a:t>
            </a:r>
            <a:r>
              <a:rPr lang="ar-SA" b="1" dirty="0">
                <a:latin typeface="SimplifiedArabic"/>
              </a:rPr>
              <a:t>ويشبه السابق إلا أنه أقل مركزية ويسمح بمشاركة المرؤوسين تحت إشرافه ورقابته .</a:t>
            </a:r>
          </a:p>
          <a:p>
            <a:pPr>
              <a:lnSpc>
                <a:spcPct val="150000"/>
              </a:lnSpc>
            </a:pPr>
            <a:r>
              <a:rPr lang="ar-SA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Arabic"/>
              </a:rPr>
              <a:t>ج- </a:t>
            </a:r>
            <a:r>
              <a:rPr lang="ar-SA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Arabic-Bold"/>
              </a:rPr>
              <a:t>النظام الاستشاري: </a:t>
            </a:r>
            <a:r>
              <a:rPr lang="ar-SA" b="1" dirty="0">
                <a:latin typeface="SimplifiedArabic"/>
              </a:rPr>
              <a:t>تتوفر لدى القادة ثقة بمرؤوسيهم ويستفيد من أفكارهم وآرائهم أما النظام الرابع فهو الأفضل .</a:t>
            </a:r>
          </a:p>
          <a:p>
            <a:pPr>
              <a:lnSpc>
                <a:spcPct val="150000"/>
              </a:lnSpc>
            </a:pPr>
            <a:r>
              <a:rPr lang="ar-SA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Arabic"/>
              </a:rPr>
              <a:t>د - </a:t>
            </a:r>
            <a:r>
              <a:rPr lang="ar-SA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Arabic-Bold"/>
              </a:rPr>
              <a:t>النظام الجماعي المشارك: </a:t>
            </a:r>
            <a:r>
              <a:rPr lang="ar-SA" b="1" dirty="0">
                <a:latin typeface="SimplifiedArabic"/>
              </a:rPr>
              <a:t>تتوفر للقائد ثقة مطلقة بمرؤوسيه وهناك تبادل مستمر للمعلومات وقد ثبت أن من يستخدمون النظامين الثالث والرابع تكون إنتاجية مجموعاتهم مرتفعة ( </a:t>
            </a:r>
            <a:r>
              <a:rPr lang="ar-SA" sz="2400" b="1" dirty="0">
                <a:solidFill>
                  <a:srgbClr val="FF0000"/>
                </a:solidFill>
                <a:latin typeface="SimplifiedArabic"/>
              </a:rPr>
              <a:t>الرشيدي سالم, 2004م </a:t>
            </a:r>
            <a:r>
              <a:rPr lang="ar-SA" b="1" dirty="0">
                <a:latin typeface="SimplifiedArabic"/>
              </a:rPr>
              <a:t>)</a:t>
            </a:r>
            <a:endParaRPr lang="ar-SA" b="1" dirty="0"/>
          </a:p>
          <a:p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3079579645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</TotalTime>
  <Words>843</Words>
  <Application>Microsoft Office PowerPoint</Application>
  <PresentationFormat>شاشة عريضة</PresentationFormat>
  <Paragraphs>149</Paragraphs>
  <Slides>17</Slides>
  <Notes>0</Notes>
  <HiddenSlides>0</HiddenSlides>
  <MMClips>0</MMClips>
  <ScaleCrop>false</ScaleCrop>
  <HeadingPairs>
    <vt:vector size="8" baseType="variant">
      <vt:variant>
        <vt:lpstr>الخطوط المستخدمة</vt:lpstr>
      </vt:variant>
      <vt:variant>
        <vt:i4>10</vt:i4>
      </vt:variant>
      <vt:variant>
        <vt:lpstr>نسق</vt:lpstr>
      </vt:variant>
      <vt:variant>
        <vt:i4>1</vt:i4>
      </vt:variant>
      <vt:variant>
        <vt:lpstr>خوادم OLE مضمنة</vt:lpstr>
      </vt:variant>
      <vt:variant>
        <vt:i4>0</vt:i4>
      </vt:variant>
      <vt:variant>
        <vt:lpstr>عناوين الشرائح</vt:lpstr>
      </vt:variant>
      <vt:variant>
        <vt:i4>17</vt:i4>
      </vt:variant>
    </vt:vector>
  </HeadingPairs>
  <TitlesOfParts>
    <vt:vector size="28" baseType="lpstr">
      <vt:lpstr>Arial</vt:lpstr>
      <vt:lpstr>Calibri</vt:lpstr>
      <vt:lpstr>Calibri Light</vt:lpstr>
      <vt:lpstr>Century Gothic</vt:lpstr>
      <vt:lpstr>MCS Basmalah normal.</vt:lpstr>
      <vt:lpstr>SimplifiedArabic</vt:lpstr>
      <vt:lpstr>SimplifiedArabic-Bold</vt:lpstr>
      <vt:lpstr>Times New Roman</vt:lpstr>
      <vt:lpstr>TimesNewRomanPSMT</vt:lpstr>
      <vt:lpstr>Wingdings</vt:lpstr>
      <vt:lpstr>نسق Office</vt:lpstr>
      <vt:lpstr> محاضرات في  نظم الاعتماد الأكاديمي للقيادات التربوية دبلوم مهني (اعتماد وضمان جودة المدرسة)</vt:lpstr>
      <vt:lpstr>عزيزي الطالب ،،،،،</vt:lpstr>
      <vt:lpstr> ولكن ماذا نعنى بالقيادة؟</vt:lpstr>
      <vt:lpstr>عرض تقديمي في PowerPoint</vt:lpstr>
      <vt:lpstr>نماذج القيادة الإدارية</vt:lpstr>
      <vt:lpstr>أولاً :  نموذج تاننباوم وشميدت Tannenbaum and Schmidt : </vt:lpstr>
      <vt:lpstr>عرض تقديمي في PowerPoint</vt:lpstr>
      <vt:lpstr>عرض تقديمي في PowerPoint</vt:lpstr>
      <vt:lpstr>نموذج ليكرت في القيادة: </vt:lpstr>
      <vt:lpstr>نموذج الشبكة الإدارية (بليك وموتون)</vt:lpstr>
      <vt:lpstr>نموذج الشبكة الإدارية (بليك وموتون)</vt:lpstr>
      <vt:lpstr>النمط الإداري(1,9)</vt:lpstr>
      <vt:lpstr>النمط الإداري(9,1)</vt:lpstr>
      <vt:lpstr>النمط الإداري (1,1)</vt:lpstr>
      <vt:lpstr>النمط الاداري(5,5)</vt:lpstr>
      <vt:lpstr>النمط الإداري(9,9)</vt:lpstr>
      <vt:lpstr> والسلام عليكم ورحمة الله وبركاته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محاضرات في  نظم الاعتماد الأكاديمي للقيادات التربوية دبلوم مهني (اعتماد وضمان جودة المدرسة)</dc:title>
  <dc:creator>OS.tech</dc:creator>
  <cp:lastModifiedBy>OS.tech</cp:lastModifiedBy>
  <cp:revision>27</cp:revision>
  <dcterms:created xsi:type="dcterms:W3CDTF">2020-03-25T20:33:23Z</dcterms:created>
  <dcterms:modified xsi:type="dcterms:W3CDTF">2020-04-08T22:14:25Z</dcterms:modified>
</cp:coreProperties>
</file>